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70" r:id="rId4"/>
    <p:sldId id="267" r:id="rId5"/>
    <p:sldId id="269" r:id="rId6"/>
    <p:sldId id="271" r:id="rId7"/>
    <p:sldId id="273" r:id="rId8"/>
    <p:sldId id="258" r:id="rId9"/>
    <p:sldId id="263" r:id="rId10"/>
    <p:sldId id="262" r:id="rId11"/>
    <p:sldId id="261" r:id="rId12"/>
    <p:sldId id="260" r:id="rId13"/>
    <p:sldId id="259" r:id="rId14"/>
    <p:sldId id="257" r:id="rId15"/>
    <p:sldId id="272" r:id="rId16"/>
    <p:sldId id="274" r:id="rId17"/>
    <p:sldId id="268" r:id="rId18"/>
    <p:sldId id="265"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49E45A-4C09-403A-B87C-7D9BFDFB2E8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3685E061-2A18-415D-8CEF-83F1BB1EF7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FEB29E75-C545-4642-8AF2-DB45AE68D45D}"/>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5" name="Нижний колонтитул 4">
            <a:extLst>
              <a:ext uri="{FF2B5EF4-FFF2-40B4-BE49-F238E27FC236}">
                <a16:creationId xmlns:a16="http://schemas.microsoft.com/office/drawing/2014/main" id="{DE968D9B-35D0-480F-BEB9-7DE8C7D8BA4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F30AE89-2225-4192-BEB2-6CD4EE89A68A}"/>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450167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247EA2-8BF6-4C83-8793-723850EA49F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62020C-4EC2-4476-A185-94051A4E86C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DE7AAAE-AA3A-40E7-9405-8C69FA44A068}"/>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5" name="Нижний колонтитул 4">
            <a:extLst>
              <a:ext uri="{FF2B5EF4-FFF2-40B4-BE49-F238E27FC236}">
                <a16:creationId xmlns:a16="http://schemas.microsoft.com/office/drawing/2014/main" id="{E0DC7D95-B52A-495E-AE46-FDB678DDF42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11C81EE-48D3-4A52-860E-BE720093BB75}"/>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2387369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00DC6A4-6AB5-4821-9322-57C1FB937AC1}"/>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C4768688-D769-421B-A550-156B1D44966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410B41C-5F00-49FC-B4EC-A1099C072FEA}"/>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5" name="Нижний колонтитул 4">
            <a:extLst>
              <a:ext uri="{FF2B5EF4-FFF2-40B4-BE49-F238E27FC236}">
                <a16:creationId xmlns:a16="http://schemas.microsoft.com/office/drawing/2014/main" id="{DD2185D4-EC3D-4736-8C1B-1AB3FEC7805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C26696-ECD8-4E7A-A47D-EFA6B781FA12}"/>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123137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4CED2-C974-4888-8A49-2031B3552EA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C4A88C4-0441-40E8-B2C1-84CA1E2C0C4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5638F20-59E5-4BAF-B601-512FBA2ABEB1}"/>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5" name="Нижний колонтитул 4">
            <a:extLst>
              <a:ext uri="{FF2B5EF4-FFF2-40B4-BE49-F238E27FC236}">
                <a16:creationId xmlns:a16="http://schemas.microsoft.com/office/drawing/2014/main" id="{D9088771-BE3C-4C5E-9A6F-3F320417306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2035C19-09D8-444A-BB97-94B3BF6D1C16}"/>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4283578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77A3A6-005A-4D5C-970C-C22C61021FA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9C18FA40-8459-4285-A446-7880B00A1B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E3ABEAE-513A-42B1-A006-6857627EC517}"/>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5" name="Нижний колонтитул 4">
            <a:extLst>
              <a:ext uri="{FF2B5EF4-FFF2-40B4-BE49-F238E27FC236}">
                <a16:creationId xmlns:a16="http://schemas.microsoft.com/office/drawing/2014/main" id="{8D5D8397-A9E3-4D7C-9920-79C8CA92CD9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B3A75F1-F646-44E8-BACC-781FB730092B}"/>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3464246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5806F2-FE73-4C9E-A528-404BFEF1B37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B3D4CE1-3A9F-48A5-B563-79E291B825D0}"/>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8678665-DC3B-495A-BF68-C94EC8CB80C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E4DAF1DF-02DD-4128-AEFD-4FCB89BF40C6}"/>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6" name="Нижний колонтитул 5">
            <a:extLst>
              <a:ext uri="{FF2B5EF4-FFF2-40B4-BE49-F238E27FC236}">
                <a16:creationId xmlns:a16="http://schemas.microsoft.com/office/drawing/2014/main" id="{20918B2B-FFE2-40DD-855F-0774636C6AF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37B2BCC-4348-41B3-9605-4DE3641EC7BE}"/>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3660834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22431E-03AF-48D7-AB23-A6DBA33DEDC1}"/>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54F273C-2F8C-4D07-9E1F-26E4C25BB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6B43FC66-1F35-49B2-880E-C29D643ABCA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E4A0FF2-D95D-4861-BBB8-EA1F767F53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B0FE40C-C9EF-4E1C-BD25-374B43B6F00A}"/>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799401E-5432-4863-BF2C-DEE34A2AAF00}"/>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8" name="Нижний колонтитул 7">
            <a:extLst>
              <a:ext uri="{FF2B5EF4-FFF2-40B4-BE49-F238E27FC236}">
                <a16:creationId xmlns:a16="http://schemas.microsoft.com/office/drawing/2014/main" id="{C18C44CD-81F0-4B83-81B6-8986CFD283D4}"/>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921451E0-6D17-4220-8E12-2D48DF72D4AC}"/>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270432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35B1C8-42C6-4A49-87C0-D50D8A0BE01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C7AC281-56C7-44E4-9685-E499BC12C7B6}"/>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4" name="Нижний колонтитул 3">
            <a:extLst>
              <a:ext uri="{FF2B5EF4-FFF2-40B4-BE49-F238E27FC236}">
                <a16:creationId xmlns:a16="http://schemas.microsoft.com/office/drawing/2014/main" id="{54032365-60A2-4ABB-B385-306F7886C25E}"/>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CDDF74B-900C-46C5-A1AB-6DFF249DB710}"/>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1211132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78A6651-2E27-4729-AC87-80168984FD2D}"/>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3" name="Нижний колонтитул 2">
            <a:extLst>
              <a:ext uri="{FF2B5EF4-FFF2-40B4-BE49-F238E27FC236}">
                <a16:creationId xmlns:a16="http://schemas.microsoft.com/office/drawing/2014/main" id="{F007AC4E-BA43-4394-8153-1F61DD460A7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EC30DEC-A6DA-494B-9553-775535B4F607}"/>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306635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0C7D22-EF91-46C0-B86B-C6CA7A6B324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4B1F79B-8312-4907-AEE6-3B084B65FF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DD1D14ED-F771-411A-ADFF-64D7AB199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9AD894C-5D6E-4542-8E89-5E66FEC9AEF8}"/>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6" name="Нижний колонтитул 5">
            <a:extLst>
              <a:ext uri="{FF2B5EF4-FFF2-40B4-BE49-F238E27FC236}">
                <a16:creationId xmlns:a16="http://schemas.microsoft.com/office/drawing/2014/main" id="{1AE0FD7C-AEF4-4573-9A34-8E7738D19F6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5F316E6-865C-428C-922E-AD9B1DD31D50}"/>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65088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B4201A-34DB-4C22-A0FA-E5096135F6B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D699B58-DAFA-4AD4-B475-17FF417478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E1F7F959-9B86-4415-B370-3C474E97D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7957A46-1D80-4FCC-B673-EFA523ED30A4}"/>
              </a:ext>
            </a:extLst>
          </p:cNvPr>
          <p:cNvSpPr>
            <a:spLocks noGrp="1"/>
          </p:cNvSpPr>
          <p:nvPr>
            <p:ph type="dt" sz="half" idx="10"/>
          </p:nvPr>
        </p:nvSpPr>
        <p:spPr/>
        <p:txBody>
          <a:bodyPr/>
          <a:lstStyle/>
          <a:p>
            <a:fld id="{BE771E58-41BC-481A-8305-F5B75BC23C4E}" type="datetimeFigureOut">
              <a:rPr lang="ru-RU" smtClean="0"/>
              <a:t>07.02.2024</a:t>
            </a:fld>
            <a:endParaRPr lang="ru-RU"/>
          </a:p>
        </p:txBody>
      </p:sp>
      <p:sp>
        <p:nvSpPr>
          <p:cNvPr id="6" name="Нижний колонтитул 5">
            <a:extLst>
              <a:ext uri="{FF2B5EF4-FFF2-40B4-BE49-F238E27FC236}">
                <a16:creationId xmlns:a16="http://schemas.microsoft.com/office/drawing/2014/main" id="{D84056C8-B546-4BC9-AD4C-1B084E98571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A060607-37F9-43CC-B0BD-541A1312DD36}"/>
              </a:ext>
            </a:extLst>
          </p:cNvPr>
          <p:cNvSpPr>
            <a:spLocks noGrp="1"/>
          </p:cNvSpPr>
          <p:nvPr>
            <p:ph type="sldNum" sz="quarter" idx="12"/>
          </p:nvPr>
        </p:nvSpPr>
        <p:spPr/>
        <p:txBody>
          <a:bodyPr/>
          <a:lstStyle/>
          <a:p>
            <a:fld id="{B9820CAD-B5AB-492A-AB8D-857AF7F5FB89}" type="slidenum">
              <a:rPr lang="ru-RU" smtClean="0"/>
              <a:t>‹#›</a:t>
            </a:fld>
            <a:endParaRPr lang="ru-RU"/>
          </a:p>
        </p:txBody>
      </p:sp>
    </p:spTree>
    <p:extLst>
      <p:ext uri="{BB962C8B-B14F-4D97-AF65-F5344CB8AC3E}">
        <p14:creationId xmlns:p14="http://schemas.microsoft.com/office/powerpoint/2010/main" val="323455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68FCD4-BAAA-48A1-B549-0E2C13E00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4F513D4-555C-4ACF-BA15-098C569CD6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392FFB5-24B4-4127-8CCD-8F34EFC323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71E58-41BC-481A-8305-F5B75BC23C4E}" type="datetimeFigureOut">
              <a:rPr lang="ru-RU" smtClean="0"/>
              <a:t>07.02.2024</a:t>
            </a:fld>
            <a:endParaRPr lang="ru-RU"/>
          </a:p>
        </p:txBody>
      </p:sp>
      <p:sp>
        <p:nvSpPr>
          <p:cNvPr id="5" name="Нижний колонтитул 4">
            <a:extLst>
              <a:ext uri="{FF2B5EF4-FFF2-40B4-BE49-F238E27FC236}">
                <a16:creationId xmlns:a16="http://schemas.microsoft.com/office/drawing/2014/main" id="{2D6D2577-B7F2-4461-B5D9-499F41BA11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751A96D3-A6F4-4F60-884C-40DA88189F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20CAD-B5AB-492A-AB8D-857AF7F5FB89}" type="slidenum">
              <a:rPr lang="ru-RU" smtClean="0"/>
              <a:t>‹#›</a:t>
            </a:fld>
            <a:endParaRPr lang="ru-RU"/>
          </a:p>
        </p:txBody>
      </p:sp>
    </p:spTree>
    <p:extLst>
      <p:ext uri="{BB962C8B-B14F-4D97-AF65-F5344CB8AC3E}">
        <p14:creationId xmlns:p14="http://schemas.microsoft.com/office/powerpoint/2010/main" val="3846955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9F2A951-278F-4CAB-BB72-A83D52D62918}"/>
              </a:ext>
            </a:extLst>
          </p:cNvPr>
          <p:cNvSpPr>
            <a:spLocks noGrp="1"/>
          </p:cNvSpPr>
          <p:nvPr>
            <p:ph type="ctrTitle"/>
          </p:nvPr>
        </p:nvSpPr>
        <p:spPr>
          <a:xfrm>
            <a:off x="643468" y="643467"/>
            <a:ext cx="4620584" cy="4567137"/>
          </a:xfrm>
        </p:spPr>
        <p:txBody>
          <a:bodyPr>
            <a:normAutofit/>
          </a:bodyPr>
          <a:lstStyle/>
          <a:p>
            <a:pPr algn="l"/>
            <a:r>
              <a:rPr lang="ru-RU" sz="4400" dirty="0">
                <a:latin typeface="Times New Roman" panose="02020603050405020304" pitchFamily="18" charset="0"/>
                <a:cs typeface="Times New Roman" panose="02020603050405020304" pitchFamily="18" charset="0"/>
              </a:rPr>
              <a:t>Бизнес аналитик</a:t>
            </a:r>
            <a:br>
              <a:rPr lang="ru-RU" sz="4400" dirty="0">
                <a:latin typeface="Times New Roman" panose="02020603050405020304" pitchFamily="18" charset="0"/>
                <a:cs typeface="Times New Roman" panose="02020603050405020304" pitchFamily="18" charset="0"/>
              </a:rPr>
            </a:br>
            <a:endParaRPr lang="ru-RU" sz="44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E5F9E6F1-4335-F0BA-FA98-5AB910917C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06" r="33356" b="-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3" name="Заголовок 1">
            <a:extLst>
              <a:ext uri="{FF2B5EF4-FFF2-40B4-BE49-F238E27FC236}">
                <a16:creationId xmlns:a16="http://schemas.microsoft.com/office/drawing/2014/main" id="{BD401FBC-EEA8-D76E-A0B2-6059A2EB84C0}"/>
              </a:ext>
            </a:extLst>
          </p:cNvPr>
          <p:cNvSpPr txBox="1">
            <a:spLocks/>
          </p:cNvSpPr>
          <p:nvPr/>
        </p:nvSpPr>
        <p:spPr>
          <a:xfrm>
            <a:off x="732699" y="4361518"/>
            <a:ext cx="2541319" cy="8490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1800" dirty="0" err="1">
                <a:latin typeface="Times New Roman" panose="02020603050405020304" pitchFamily="18" charset="0"/>
                <a:cs typeface="Times New Roman" panose="02020603050405020304" pitchFamily="18" charset="0"/>
              </a:rPr>
              <a:t>Беломытцева</a:t>
            </a:r>
            <a:r>
              <a:rPr lang="ru-RU" sz="1800" dirty="0">
                <a:latin typeface="Times New Roman" panose="02020603050405020304" pitchFamily="18" charset="0"/>
                <a:cs typeface="Times New Roman" panose="02020603050405020304" pitchFamily="18" charset="0"/>
              </a:rPr>
              <a:t> Глеба</a:t>
            </a:r>
            <a:br>
              <a:rPr lang="ru-RU" sz="1800" dirty="0">
                <a:latin typeface="Times New Roman" panose="02020603050405020304" pitchFamily="18" charset="0"/>
                <a:cs typeface="Times New Roman" panose="02020603050405020304" pitchFamily="18" charset="0"/>
              </a:rPr>
            </a:br>
            <a:endParaRPr lang="ru-RU"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62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CB5D654-8CA3-4B6F-945A-7C461F5B7FFD}"/>
              </a:ext>
            </a:extLst>
          </p:cNvPr>
          <p:cNvSpPr/>
          <p:nvPr/>
        </p:nvSpPr>
        <p:spPr>
          <a:xfrm>
            <a:off x="3048000" y="454914"/>
            <a:ext cx="6096000" cy="1384995"/>
          </a:xfrm>
          <a:prstGeom prst="rect">
            <a:avLst/>
          </a:prstGeom>
        </p:spPr>
        <p:txBody>
          <a:bodyPr>
            <a:spAutoFit/>
          </a:bodyPr>
          <a:lstStyle/>
          <a:p>
            <a:pPr algn="ctr"/>
            <a:r>
              <a:rPr lang="ru-RU" sz="2800" b="0" i="1" dirty="0">
                <a:solidFill>
                  <a:srgbClr val="00B333"/>
                </a:solidFill>
                <a:effectLst/>
                <a:latin typeface="Times New Roman" panose="02020603050405020304" pitchFamily="18" charset="0"/>
                <a:cs typeface="Times New Roman" panose="02020603050405020304" pitchFamily="18" charset="0"/>
              </a:rPr>
              <a:t>Вы правы</a:t>
            </a:r>
            <a:br>
              <a:rPr lang="ru-RU" sz="2800" dirty="0">
                <a:latin typeface="Times New Roman" panose="02020603050405020304" pitchFamily="18" charset="0"/>
                <a:cs typeface="Times New Roman" panose="02020603050405020304" pitchFamily="18" charset="0"/>
              </a:rPr>
            </a:br>
            <a:r>
              <a:rPr lang="ru-RU" sz="2800" b="0" i="1" dirty="0">
                <a:solidFill>
                  <a:srgbClr val="000000"/>
                </a:solidFill>
                <a:effectLst/>
                <a:latin typeface="Times New Roman" panose="02020603050405020304" pitchFamily="18" charset="0"/>
                <a:cs typeface="Times New Roman" panose="02020603050405020304" pitchFamily="18" charset="0"/>
              </a:rPr>
              <a:t>Это задача не аналитика данных, а бизнес-аналитика</a:t>
            </a:r>
            <a:endParaRPr lang="ru-RU" sz="2800" dirty="0">
              <a:latin typeface="Times New Roman" panose="02020603050405020304" pitchFamily="18" charset="0"/>
              <a:cs typeface="Times New Roman" panose="02020603050405020304" pitchFamily="18" charset="0"/>
            </a:endParaRPr>
          </a:p>
        </p:txBody>
      </p:sp>
      <p:sp>
        <p:nvSpPr>
          <p:cNvPr id="3" name="Прямоугольник 2">
            <a:hlinkClick r:id="rId2" action="ppaction://hlinksldjump"/>
            <a:extLst>
              <a:ext uri="{FF2B5EF4-FFF2-40B4-BE49-F238E27FC236}">
                <a16:creationId xmlns:a16="http://schemas.microsoft.com/office/drawing/2014/main" id="{56A99F60-053F-4B59-B1C1-84049F2000B7}"/>
              </a:ext>
            </a:extLst>
          </p:cNvPr>
          <p:cNvSpPr/>
          <p:nvPr/>
        </p:nvSpPr>
        <p:spPr>
          <a:xfrm>
            <a:off x="5107496" y="5195072"/>
            <a:ext cx="2329344" cy="1082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ysClr val="windowText" lastClr="000000"/>
                </a:solidFill>
                <a:latin typeface="Times New Roman" panose="02020603050405020304" pitchFamily="18" charset="0"/>
                <a:cs typeface="Times New Roman" panose="02020603050405020304" pitchFamily="18" charset="0"/>
              </a:rPr>
              <a:t>Следующий вопрос</a:t>
            </a:r>
          </a:p>
        </p:txBody>
      </p:sp>
    </p:spTree>
    <p:extLst>
      <p:ext uri="{BB962C8B-B14F-4D97-AF65-F5344CB8AC3E}">
        <p14:creationId xmlns:p14="http://schemas.microsoft.com/office/powerpoint/2010/main" val="368174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C93147E2-85A2-463D-B5DE-5AB4B3E6364B}"/>
              </a:ext>
            </a:extLst>
          </p:cNvPr>
          <p:cNvSpPr/>
          <p:nvPr/>
        </p:nvSpPr>
        <p:spPr>
          <a:xfrm>
            <a:off x="2863442" y="572359"/>
            <a:ext cx="6096000" cy="1384995"/>
          </a:xfrm>
          <a:prstGeom prst="rect">
            <a:avLst/>
          </a:prstGeom>
        </p:spPr>
        <p:txBody>
          <a:bodyPr>
            <a:spAutoFit/>
          </a:bodyPr>
          <a:lstStyle/>
          <a:p>
            <a:pPr algn="ctr"/>
            <a:r>
              <a:rPr lang="ru-RU" sz="2800" b="1" i="0" dirty="0">
                <a:solidFill>
                  <a:srgbClr val="2D3039"/>
                </a:solidFill>
                <a:effectLst/>
                <a:latin typeface="Times New Roman" panose="02020603050405020304" pitchFamily="18" charset="0"/>
                <a:cs typeface="Times New Roman" panose="02020603050405020304" pitchFamily="18" charset="0"/>
              </a:rPr>
              <a:t>В основе работы аналитика данных лежат математический анализ и статистика</a:t>
            </a:r>
            <a:endParaRPr lang="ru-RU" sz="2800" dirty="0">
              <a:latin typeface="Times New Roman" panose="02020603050405020304" pitchFamily="18" charset="0"/>
              <a:cs typeface="Times New Roman" panose="02020603050405020304" pitchFamily="18" charset="0"/>
            </a:endParaRPr>
          </a:p>
        </p:txBody>
      </p:sp>
      <p:sp>
        <p:nvSpPr>
          <p:cNvPr id="3" name="Прямоугольник 2">
            <a:hlinkClick r:id="rId2" action="ppaction://hlinksldjump"/>
            <a:extLst>
              <a:ext uri="{FF2B5EF4-FFF2-40B4-BE49-F238E27FC236}">
                <a16:creationId xmlns:a16="http://schemas.microsoft.com/office/drawing/2014/main" id="{BF174A01-D4BA-4FFF-8BB4-60906C4BFD9E}"/>
              </a:ext>
            </a:extLst>
          </p:cNvPr>
          <p:cNvSpPr/>
          <p:nvPr/>
        </p:nvSpPr>
        <p:spPr>
          <a:xfrm>
            <a:off x="1728133" y="5276675"/>
            <a:ext cx="1912690" cy="1082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ysClr val="windowText" lastClr="000000"/>
                </a:solidFill>
                <a:latin typeface="Times New Roman" panose="02020603050405020304" pitchFamily="18" charset="0"/>
                <a:cs typeface="Times New Roman" panose="02020603050405020304" pitchFamily="18" charset="0"/>
              </a:rPr>
              <a:t>Правда</a:t>
            </a:r>
          </a:p>
        </p:txBody>
      </p:sp>
      <p:sp>
        <p:nvSpPr>
          <p:cNvPr id="4" name="Прямоугольник 3">
            <a:hlinkClick r:id="rId3" action="ppaction://hlinksldjump"/>
            <a:extLst>
              <a:ext uri="{FF2B5EF4-FFF2-40B4-BE49-F238E27FC236}">
                <a16:creationId xmlns:a16="http://schemas.microsoft.com/office/drawing/2014/main" id="{9D1DB98B-2AF4-4E8A-B217-6EEB0DC384C9}"/>
              </a:ext>
            </a:extLst>
          </p:cNvPr>
          <p:cNvSpPr/>
          <p:nvPr/>
        </p:nvSpPr>
        <p:spPr>
          <a:xfrm>
            <a:off x="9222296" y="5276675"/>
            <a:ext cx="1912690" cy="1082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ysClr val="windowText" lastClr="000000"/>
                </a:solidFill>
                <a:latin typeface="Times New Roman" panose="02020603050405020304" pitchFamily="18" charset="0"/>
                <a:cs typeface="Times New Roman" panose="02020603050405020304" pitchFamily="18" charset="0"/>
              </a:rPr>
              <a:t>Ложь</a:t>
            </a:r>
          </a:p>
        </p:txBody>
      </p:sp>
    </p:spTree>
    <p:extLst>
      <p:ext uri="{BB962C8B-B14F-4D97-AF65-F5344CB8AC3E}">
        <p14:creationId xmlns:p14="http://schemas.microsoft.com/office/powerpoint/2010/main" val="24233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067BE7A-C61B-4CC5-8061-61B303E1C32A}"/>
              </a:ext>
            </a:extLst>
          </p:cNvPr>
          <p:cNvSpPr/>
          <p:nvPr/>
        </p:nvSpPr>
        <p:spPr>
          <a:xfrm>
            <a:off x="3048000" y="693918"/>
            <a:ext cx="6096000" cy="1569660"/>
          </a:xfrm>
          <a:prstGeom prst="rect">
            <a:avLst/>
          </a:prstGeom>
        </p:spPr>
        <p:txBody>
          <a:bodyPr>
            <a:spAutoFit/>
          </a:bodyPr>
          <a:lstStyle/>
          <a:p>
            <a:pPr algn="ctr"/>
            <a:r>
              <a:rPr lang="ru-RU" sz="2400" b="0" i="1" dirty="0">
                <a:solidFill>
                  <a:srgbClr val="ED3545"/>
                </a:solidFill>
                <a:effectLst/>
                <a:latin typeface="Times New Roman" panose="02020603050405020304" pitchFamily="18" charset="0"/>
                <a:cs typeface="Times New Roman" panose="02020603050405020304" pitchFamily="18" charset="0"/>
              </a:rPr>
              <a:t>Вы ошиблись</a:t>
            </a:r>
            <a:br>
              <a:rPr lang="ru-RU" sz="2400" dirty="0">
                <a:latin typeface="Times New Roman" panose="02020603050405020304" pitchFamily="18" charset="0"/>
                <a:cs typeface="Times New Roman" panose="02020603050405020304" pitchFamily="18" charset="0"/>
              </a:rPr>
            </a:br>
            <a:r>
              <a:rPr lang="ru-RU" sz="2400" b="0" i="1" dirty="0">
                <a:solidFill>
                  <a:srgbClr val="000000"/>
                </a:solidFill>
                <a:effectLst/>
                <a:latin typeface="Times New Roman" panose="02020603050405020304" pitchFamily="18" charset="0"/>
                <a:cs typeface="Times New Roman" panose="02020603050405020304" pitchFamily="18" charset="0"/>
              </a:rPr>
              <a:t>Аналитик данных структурирует и интерпретирует большие объемы данных и создает понятные отчеты</a:t>
            </a:r>
            <a:endParaRPr lang="ru-RU" sz="2400" dirty="0">
              <a:latin typeface="Times New Roman" panose="02020603050405020304" pitchFamily="18" charset="0"/>
              <a:cs typeface="Times New Roman" panose="02020603050405020304" pitchFamily="18" charset="0"/>
            </a:endParaRPr>
          </a:p>
        </p:txBody>
      </p:sp>
      <p:sp>
        <p:nvSpPr>
          <p:cNvPr id="3" name="Прямоугольник 2">
            <a:hlinkClick r:id="rId2" action="ppaction://hlinksldjump"/>
            <a:extLst>
              <a:ext uri="{FF2B5EF4-FFF2-40B4-BE49-F238E27FC236}">
                <a16:creationId xmlns:a16="http://schemas.microsoft.com/office/drawing/2014/main" id="{8FF1633C-9229-4E08-89F3-FF1CFB04E5E6}"/>
              </a:ext>
            </a:extLst>
          </p:cNvPr>
          <p:cNvSpPr/>
          <p:nvPr/>
        </p:nvSpPr>
        <p:spPr>
          <a:xfrm>
            <a:off x="5107496" y="5195072"/>
            <a:ext cx="2329344" cy="1082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ysClr val="windowText" lastClr="000000"/>
                </a:solidFill>
                <a:latin typeface="Times New Roman" panose="02020603050405020304" pitchFamily="18" charset="0"/>
                <a:cs typeface="Times New Roman" panose="02020603050405020304" pitchFamily="18" charset="0"/>
              </a:rPr>
              <a:t>Следующий слайд</a:t>
            </a:r>
          </a:p>
        </p:txBody>
      </p:sp>
    </p:spTree>
    <p:extLst>
      <p:ext uri="{BB962C8B-B14F-4D97-AF65-F5344CB8AC3E}">
        <p14:creationId xmlns:p14="http://schemas.microsoft.com/office/powerpoint/2010/main" val="2305695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F9BED63-3E06-4FFD-968F-FB44BD0FC376}"/>
              </a:ext>
            </a:extLst>
          </p:cNvPr>
          <p:cNvSpPr/>
          <p:nvPr/>
        </p:nvSpPr>
        <p:spPr>
          <a:xfrm>
            <a:off x="3048000" y="643584"/>
            <a:ext cx="6096000" cy="1569660"/>
          </a:xfrm>
          <a:prstGeom prst="rect">
            <a:avLst/>
          </a:prstGeom>
        </p:spPr>
        <p:txBody>
          <a:bodyPr>
            <a:spAutoFit/>
          </a:bodyPr>
          <a:lstStyle/>
          <a:p>
            <a:pPr algn="ctr"/>
            <a:r>
              <a:rPr lang="ru-RU" sz="2400" b="0" i="1" dirty="0">
                <a:solidFill>
                  <a:srgbClr val="00B333"/>
                </a:solidFill>
                <a:effectLst/>
                <a:latin typeface="Times New Roman" panose="02020603050405020304" pitchFamily="18" charset="0"/>
                <a:cs typeface="Times New Roman" panose="02020603050405020304" pitchFamily="18" charset="0"/>
              </a:rPr>
              <a:t>Вы правы</a:t>
            </a:r>
            <a:br>
              <a:rPr lang="ru-RU" sz="2400" dirty="0">
                <a:latin typeface="Times New Roman" panose="02020603050405020304" pitchFamily="18" charset="0"/>
                <a:cs typeface="Times New Roman" panose="02020603050405020304" pitchFamily="18" charset="0"/>
              </a:rPr>
            </a:br>
            <a:r>
              <a:rPr lang="ru-RU" sz="2400" b="0" i="1" dirty="0">
                <a:solidFill>
                  <a:srgbClr val="000000"/>
                </a:solidFill>
                <a:effectLst/>
                <a:latin typeface="Times New Roman" panose="02020603050405020304" pitchFamily="18" charset="0"/>
                <a:cs typeface="Times New Roman" panose="02020603050405020304" pitchFamily="18" charset="0"/>
              </a:rPr>
              <a:t>Аналитик данных структурирует и интерпретирует большие объемы данных и создает понятные отчеты</a:t>
            </a:r>
            <a:endParaRPr lang="ru-RU" sz="2400" dirty="0">
              <a:latin typeface="Times New Roman" panose="02020603050405020304" pitchFamily="18" charset="0"/>
              <a:cs typeface="Times New Roman" panose="02020603050405020304" pitchFamily="18" charset="0"/>
            </a:endParaRPr>
          </a:p>
        </p:txBody>
      </p:sp>
      <p:sp>
        <p:nvSpPr>
          <p:cNvPr id="3" name="Прямоугольник 2">
            <a:hlinkClick r:id="rId2" action="ppaction://hlinksldjump"/>
            <a:extLst>
              <a:ext uri="{FF2B5EF4-FFF2-40B4-BE49-F238E27FC236}">
                <a16:creationId xmlns:a16="http://schemas.microsoft.com/office/drawing/2014/main" id="{EF04E5F1-BA01-401F-9BBC-8A3F2C0FED13}"/>
              </a:ext>
            </a:extLst>
          </p:cNvPr>
          <p:cNvSpPr/>
          <p:nvPr/>
        </p:nvSpPr>
        <p:spPr>
          <a:xfrm>
            <a:off x="5107496" y="5195072"/>
            <a:ext cx="2329344" cy="1082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ysClr val="windowText" lastClr="000000"/>
                </a:solidFill>
                <a:latin typeface="Times New Roman" panose="02020603050405020304" pitchFamily="18" charset="0"/>
                <a:cs typeface="Times New Roman" panose="02020603050405020304" pitchFamily="18" charset="0"/>
              </a:rPr>
              <a:t>Следующий слайд</a:t>
            </a:r>
          </a:p>
        </p:txBody>
      </p:sp>
    </p:spTree>
    <p:extLst>
      <p:ext uri="{BB962C8B-B14F-4D97-AF65-F5344CB8AC3E}">
        <p14:creationId xmlns:p14="http://schemas.microsoft.com/office/powerpoint/2010/main" val="2326123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0AEEBF8F-C1A6-76AC-4A9D-FB53BBC7D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6" y="-319163"/>
            <a:ext cx="12408816" cy="4674052"/>
          </a:xfrm>
          <a:prstGeom prst="rect">
            <a:avLst/>
          </a:prstGeom>
          <a:noFill/>
          <a:effectLst>
            <a:softEdge rad="635000"/>
          </a:effectLst>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86B3B0DB-B69B-4894-8570-32C27FA5C3CA}"/>
              </a:ext>
            </a:extLst>
          </p:cNvPr>
          <p:cNvSpPr/>
          <p:nvPr/>
        </p:nvSpPr>
        <p:spPr>
          <a:xfrm>
            <a:off x="0" y="3809185"/>
            <a:ext cx="12191999" cy="646331"/>
          </a:xfrm>
          <a:prstGeom prst="rect">
            <a:avLst/>
          </a:prstGeom>
        </p:spPr>
        <p:txBody>
          <a:bodyPr wrap="square">
            <a:spAutoFit/>
          </a:bodyPr>
          <a:lstStyle/>
          <a:p>
            <a:pPr algn="just"/>
            <a:r>
              <a:rPr lang="ru-RU" b="0" i="0" dirty="0">
                <a:effectLst/>
                <a:latin typeface="Times New Roman" panose="02020603050405020304" pitchFamily="18" charset="0"/>
                <a:cs typeface="Times New Roman" panose="02020603050405020304" pitchFamily="18" charset="0"/>
              </a:rPr>
              <a:t>Сегодня разберем, чем занимается аналитик в большой компании и чем различаются задачи бизнес-аналитиков, системных аналитиков и аналитиков данных.</a:t>
            </a:r>
            <a:endParaRPr lang="ru-RU" dirty="0">
              <a:latin typeface="Times New Roman" panose="02020603050405020304" pitchFamily="18" charset="0"/>
              <a:cs typeface="Times New Roman" panose="02020603050405020304" pitchFamily="18" charset="0"/>
            </a:endParaRPr>
          </a:p>
        </p:txBody>
      </p:sp>
      <p:sp>
        <p:nvSpPr>
          <p:cNvPr id="4" name="Прямоугольник 3">
            <a:extLst>
              <a:ext uri="{FF2B5EF4-FFF2-40B4-BE49-F238E27FC236}">
                <a16:creationId xmlns:a16="http://schemas.microsoft.com/office/drawing/2014/main" id="{EB89DE79-9D26-4209-BF0A-3B8CD15D10D2}"/>
              </a:ext>
            </a:extLst>
          </p:cNvPr>
          <p:cNvSpPr/>
          <p:nvPr/>
        </p:nvSpPr>
        <p:spPr>
          <a:xfrm>
            <a:off x="0" y="4455516"/>
            <a:ext cx="12192000" cy="1200329"/>
          </a:xfrm>
          <a:prstGeom prst="rect">
            <a:avLst/>
          </a:prstGeom>
        </p:spPr>
        <p:txBody>
          <a:bodyPr wrap="square">
            <a:spAutoFit/>
          </a:bodyPr>
          <a:lstStyle/>
          <a:p>
            <a:pPr algn="just"/>
            <a:r>
              <a:rPr lang="ru-RU" b="0" i="0" dirty="0">
                <a:effectLst/>
                <a:latin typeface="Times New Roman" panose="02020603050405020304" pitchFamily="18" charset="0"/>
                <a:cs typeface="Times New Roman" panose="02020603050405020304" pitchFamily="18" charset="0"/>
              </a:rPr>
              <a:t>Стажировка — это наиболее комфортный и понятный путь для того, чтобы изучить компанию изнутри и определиться с дальнейшим своим направлением развития. </a:t>
            </a:r>
            <a:r>
              <a:rPr lang="ru-RU" dirty="0">
                <a:latin typeface="Times New Roman" panose="02020603050405020304" pitchFamily="18" charset="0"/>
                <a:cs typeface="Times New Roman" panose="02020603050405020304" pitchFamily="18" charset="0"/>
              </a:rPr>
              <a:t>Стажировка может длиться от полугода до полутора лет. В различных компаниях действуют разные программы стажировки, включающие как работу со всеми департаментами, так и конкретным одним департаментом или конкретное направление аналитики.</a:t>
            </a:r>
            <a:endParaRPr lang="ru-RU" b="0" i="0" dirty="0">
              <a:effectLst/>
              <a:latin typeface="Times New Roman" panose="02020603050405020304" pitchFamily="18"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83E03303-B911-4365-A263-AD9F4C186ACD}"/>
              </a:ext>
            </a:extLst>
          </p:cNvPr>
          <p:cNvSpPr/>
          <p:nvPr/>
        </p:nvSpPr>
        <p:spPr>
          <a:xfrm>
            <a:off x="0" y="5857099"/>
            <a:ext cx="12192000" cy="923330"/>
          </a:xfrm>
          <a:prstGeom prst="rect">
            <a:avLst/>
          </a:prstGeom>
        </p:spPr>
        <p:txBody>
          <a:bodyPr wrap="square">
            <a:spAutoFit/>
          </a:bodyPr>
          <a:lstStyle/>
          <a:p>
            <a:pPr algn="just"/>
            <a:r>
              <a:rPr lang="ru-RU" b="0" i="0" dirty="0">
                <a:effectLst/>
                <a:latin typeface="Times New Roman" panose="02020603050405020304" pitchFamily="18" charset="0"/>
                <a:cs typeface="Times New Roman" panose="02020603050405020304" pitchFamily="18" charset="0"/>
              </a:rPr>
              <a:t>Стажёр — это полноценная боевая единица со своей зоной ответственности на проекте и конкретными задачами. Ещё один большой бонус — это то, что у вас совершенно точно будет программа обучения. То есть все самые полезные и востребованные навыки вы изучите, применяя их, так скажем, в бою.</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369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1+#ppt_w/2"/>
                                          </p:val>
                                        </p:tav>
                                        <p:tav tm="100000">
                                          <p:val>
                                            <p:strVal val="#ppt_x"/>
                                          </p:val>
                                        </p:tav>
                                      </p:tavLst>
                                    </p:anim>
                                    <p:anim calcmode="lin" valueType="num">
                                      <p:cBhvr additive="base">
                                        <p:cTn id="8" dur="500" fill="hold"/>
                                        <p:tgtEl>
                                          <p:spTgt spid="717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Изображение выглядит как одежда, текст, человек, Человеческое лицо&#10;&#10;Автоматически созданное описание">
            <a:extLst>
              <a:ext uri="{FF2B5EF4-FFF2-40B4-BE49-F238E27FC236}">
                <a16:creationId xmlns:a16="http://schemas.microsoft.com/office/drawing/2014/main" id="{5C6B8462-1099-070C-8763-68D2CBEFA1E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271" r="-8" b="-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66E4781D-B23A-D929-5AB1-3F9DBC448833}"/>
              </a:ext>
            </a:extLst>
          </p:cNvPr>
          <p:cNvSpPr/>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0" i="0" dirty="0" err="1">
                <a:solidFill>
                  <a:srgbClr val="FFFFFF"/>
                </a:solidFill>
                <a:effectLst/>
                <a:latin typeface="Times New Roman" panose="02020603050405020304" pitchFamily="18" charset="0"/>
                <a:cs typeface="Times New Roman" panose="02020603050405020304" pitchFamily="18" charset="0"/>
              </a:rPr>
              <a:t>Помимо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профессиональных</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навыков</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так</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называемых</a:t>
            </a:r>
            <a:r>
              <a:rPr lang="en-US" b="0" i="0" dirty="0">
                <a:solidFill>
                  <a:srgbClr val="FFFFFF"/>
                </a:solidFill>
                <a:effectLst/>
                <a:latin typeface="Times New Roman" panose="02020603050405020304" pitchFamily="18" charset="0"/>
                <a:cs typeface="Times New Roman" panose="02020603050405020304" pitchFamily="18" charset="0"/>
              </a:rPr>
              <a:t> hard skills, </a:t>
            </a:r>
            <a:r>
              <a:rPr lang="en-US" b="0" i="0" dirty="0" err="1">
                <a:solidFill>
                  <a:srgbClr val="FFFFFF"/>
                </a:solidFill>
                <a:effectLst/>
                <a:latin typeface="Times New Roman" panose="02020603050405020304" pitchFamily="18" charset="0"/>
                <a:cs typeface="Times New Roman" panose="02020603050405020304" pitchFamily="18" charset="0"/>
              </a:rPr>
              <a:t>занимайтесь</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тем</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чтобы</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также</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подтягивать</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свои</a:t>
            </a:r>
            <a:r>
              <a:rPr lang="en-US" b="0" i="0" dirty="0">
                <a:solidFill>
                  <a:srgbClr val="FFFFFF"/>
                </a:solidFill>
                <a:effectLst/>
                <a:latin typeface="Times New Roman" panose="02020603050405020304" pitchFamily="18" charset="0"/>
                <a:cs typeface="Times New Roman" panose="02020603050405020304" pitchFamily="18" charset="0"/>
              </a:rPr>
              <a:t> soft skills. </a:t>
            </a:r>
            <a:r>
              <a:rPr lang="en-US" b="0" i="0" dirty="0" err="1">
                <a:solidFill>
                  <a:srgbClr val="FFFFFF"/>
                </a:solidFill>
                <a:effectLst/>
                <a:latin typeface="Times New Roman" panose="02020603050405020304" pitchFamily="18" charset="0"/>
                <a:cs typeface="Times New Roman" panose="02020603050405020304" pitchFamily="18" charset="0"/>
              </a:rPr>
              <a:t>Это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может</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казаться</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не</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очень</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важным</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но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это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неотъемлемая</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часть</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работы</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аналитика</a:t>
            </a:r>
            <a:r>
              <a:rPr lang="en-US" b="0" i="0" dirty="0">
                <a:solidFill>
                  <a:srgbClr val="FFFFFF"/>
                </a:solidFill>
                <a:effectLst/>
                <a:latin typeface="Times New Roman" panose="02020603050405020304" pitchFamily="18" charset="0"/>
                <a:cs typeface="Times New Roman" panose="02020603050405020304" pitchFamily="18" charset="0"/>
              </a:rPr>
              <a:t> — </a:t>
            </a:r>
            <a:r>
              <a:rPr lang="en-US" b="0" i="0" dirty="0" err="1">
                <a:solidFill>
                  <a:srgbClr val="FFFFFF"/>
                </a:solidFill>
                <a:effectLst/>
                <a:latin typeface="Times New Roman" panose="02020603050405020304" pitchFamily="18" charset="0"/>
                <a:cs typeface="Times New Roman" panose="02020603050405020304" pitchFamily="18" charset="0"/>
              </a:rPr>
              <a:t>общение</a:t>
            </a:r>
            <a:r>
              <a:rPr lang="en-US" b="0" i="0" dirty="0">
                <a:solidFill>
                  <a:srgbClr val="FFFFFF"/>
                </a:solidFill>
                <a:effectLst/>
                <a:latin typeface="Times New Roman" panose="02020603050405020304" pitchFamily="18" charset="0"/>
                <a:cs typeface="Times New Roman" panose="02020603050405020304" pitchFamily="18" charset="0"/>
              </a:rPr>
              <a:t> с </a:t>
            </a:r>
            <a:r>
              <a:rPr lang="en-US" b="0" i="0" dirty="0" err="1">
                <a:solidFill>
                  <a:srgbClr val="FFFFFF"/>
                </a:solidFill>
                <a:effectLst/>
                <a:latin typeface="Times New Roman" panose="02020603050405020304" pitchFamily="18" charset="0"/>
                <a:cs typeface="Times New Roman" panose="02020603050405020304" pitchFamily="18" charset="0"/>
              </a:rPr>
              <a:t>командой</a:t>
            </a:r>
            <a:r>
              <a:rPr lang="en-US" b="0" i="0" dirty="0">
                <a:solidFill>
                  <a:srgbClr val="FFFFFF"/>
                </a:solidFill>
                <a:effectLst/>
                <a:latin typeface="Times New Roman" panose="02020603050405020304" pitchFamily="18" charset="0"/>
                <a:cs typeface="Times New Roman" panose="02020603050405020304" pitchFamily="18" charset="0"/>
              </a:rPr>
              <a:t>, с </a:t>
            </a:r>
            <a:r>
              <a:rPr lang="en-US" b="0" i="0" dirty="0" err="1">
                <a:solidFill>
                  <a:srgbClr val="FFFFFF"/>
                </a:solidFill>
                <a:effectLst/>
                <a:latin typeface="Times New Roman" panose="02020603050405020304" pitchFamily="18" charset="0"/>
                <a:cs typeface="Times New Roman" panose="02020603050405020304" pitchFamily="18" charset="0"/>
              </a:rPr>
              <a:t>заказчиком</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Отдельное</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внимание</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нужно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уделить</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иностранным</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языкам</a:t>
            </a:r>
            <a:r>
              <a:rPr lang="en-US" b="0" i="0" dirty="0">
                <a:solidFill>
                  <a:srgbClr val="FFFFFF"/>
                </a:solidFill>
                <a:effectLst/>
                <a:latin typeface="Times New Roman" panose="02020603050405020304" pitchFamily="18" charset="0"/>
                <a:cs typeface="Times New Roman" panose="02020603050405020304" pitchFamily="18" charset="0"/>
              </a:rPr>
              <a:t>.</a:t>
            </a:r>
          </a:p>
          <a:p>
            <a:pPr indent="-228600">
              <a:lnSpc>
                <a:spcPct val="90000"/>
              </a:lnSpc>
              <a:spcAft>
                <a:spcPts val="600"/>
              </a:spcAft>
              <a:buFont typeface="Arial" panose="020B0604020202020204" pitchFamily="34" charset="0"/>
              <a:buChar char="•"/>
            </a:pPr>
            <a:endParaRPr lang="en-US" b="0" i="0" dirty="0">
              <a:solidFill>
                <a:srgbClr val="FFFFFF"/>
              </a:solidFill>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dirty="0">
              <a:solidFill>
                <a:srgbClr val="FFFFFF"/>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b="0" i="0" dirty="0">
              <a:solidFill>
                <a:srgbClr val="FFFFFF"/>
              </a:solidFill>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b="0" i="0" dirty="0" err="1">
                <a:solidFill>
                  <a:srgbClr val="FFFFFF"/>
                </a:solidFill>
                <a:effectLst/>
                <a:latin typeface="Times New Roman" panose="02020603050405020304" pitchFamily="18" charset="0"/>
                <a:cs typeface="Times New Roman" panose="02020603050405020304" pitchFamily="18" charset="0"/>
              </a:rPr>
              <a:t>Ну</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не</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мне</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вам</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рассказывать</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про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важность</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английского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языка</a:t>
            </a:r>
            <a:r>
              <a:rPr lang="en-US" b="0" i="0" dirty="0">
                <a:solidFill>
                  <a:srgbClr val="FFFFFF"/>
                </a:solidFill>
                <a:effectLst/>
                <a:latin typeface="Times New Roman" panose="02020603050405020304" pitchFamily="18" charset="0"/>
                <a:cs typeface="Times New Roman" panose="02020603050405020304" pitchFamily="18" charset="0"/>
              </a:rPr>
              <a:t>. В </a:t>
            </a:r>
            <a:r>
              <a:rPr lang="en-US" b="0" i="0" dirty="0" err="1">
                <a:solidFill>
                  <a:srgbClr val="FFFFFF"/>
                </a:solidFill>
                <a:effectLst/>
                <a:latin typeface="Times New Roman" panose="02020603050405020304" pitchFamily="18" charset="0"/>
                <a:cs typeface="Times New Roman" panose="02020603050405020304" pitchFamily="18" charset="0"/>
              </a:rPr>
              <a:t>работе</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вам</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часто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придётся</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изучать</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источники</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на</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языке</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оригинала</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поэтому</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знания</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английского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языка</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пригодятся</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совершенно</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точно</a:t>
            </a:r>
            <a:r>
              <a:rPr lang="en-US" b="0" i="0" dirty="0">
                <a:solidFill>
                  <a:srgbClr val="FFFFFF"/>
                </a:solidFill>
                <a:effectLst/>
                <a:latin typeface="Times New Roman" panose="02020603050405020304" pitchFamily="18" charset="0"/>
                <a:cs typeface="Times New Roman" panose="02020603050405020304" pitchFamily="18" charset="0"/>
              </a:rPr>
              <a:t>, а </a:t>
            </a:r>
            <a:r>
              <a:rPr lang="en-US" b="0" i="0" dirty="0" err="1">
                <a:solidFill>
                  <a:srgbClr val="FFFFFF"/>
                </a:solidFill>
                <a:effectLst/>
                <a:latin typeface="Times New Roman" panose="02020603050405020304" pitchFamily="18" charset="0"/>
                <a:cs typeface="Times New Roman" panose="02020603050405020304" pitchFamily="18" charset="0"/>
              </a:rPr>
              <a:t>иногда</a:t>
            </a:r>
            <a:r>
              <a:rPr lang="en-US" b="0" i="0" dirty="0">
                <a:solidFill>
                  <a:srgbClr val="FFFFFF"/>
                </a:solidFill>
                <a:effectLst/>
                <a:latin typeface="Times New Roman" panose="02020603050405020304" pitchFamily="18" charset="0"/>
                <a:cs typeface="Times New Roman" panose="02020603050405020304" pitchFamily="18" charset="0"/>
              </a:rPr>
              <a:t> и </a:t>
            </a:r>
            <a:r>
              <a:rPr lang="en-US" b="0" i="0" dirty="0" err="1">
                <a:solidFill>
                  <a:srgbClr val="FFFFFF"/>
                </a:solidFill>
                <a:effectLst/>
                <a:latin typeface="Times New Roman" panose="02020603050405020304" pitchFamily="18" charset="0"/>
                <a:cs typeface="Times New Roman" panose="02020603050405020304" pitchFamily="18" charset="0"/>
              </a:rPr>
              <a:t>зачастую</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нужен</a:t>
            </a:r>
            <a:r>
              <a:rPr lang="en-US" b="0" i="0" dirty="0">
                <a:solidFill>
                  <a:srgbClr val="FFFFFF"/>
                </a:solidFill>
                <a:effectLst/>
                <a:latin typeface="Times New Roman" panose="02020603050405020304" pitchFamily="18" charset="0"/>
                <a:cs typeface="Times New Roman" panose="02020603050405020304" pitchFamily="18" charset="0"/>
              </a:rPr>
              <a:t> и </a:t>
            </a:r>
            <a:r>
              <a:rPr lang="en-US" b="0" i="0" dirty="0" err="1">
                <a:solidFill>
                  <a:srgbClr val="FFFFFF"/>
                </a:solidFill>
                <a:effectLst/>
                <a:latin typeface="Times New Roman" panose="02020603050405020304" pitchFamily="18" charset="0"/>
                <a:cs typeface="Times New Roman" panose="02020603050405020304" pitchFamily="18" charset="0"/>
              </a:rPr>
              <a:t>второй</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иностранный</a:t>
            </a:r>
            <a:r>
              <a:rPr lang="en-US" b="0" i="0" dirty="0">
                <a:solidFill>
                  <a:srgbClr val="FFFFFF"/>
                </a:solidFill>
                <a:effectLst/>
                <a:latin typeface="Times New Roman" panose="02020603050405020304" pitchFamily="18" charset="0"/>
                <a:cs typeface="Times New Roman" panose="02020603050405020304" pitchFamily="18" charset="0"/>
              </a:rPr>
              <a:t> </a:t>
            </a:r>
            <a:r>
              <a:rPr lang="en-US" b="0" i="0" dirty="0" err="1">
                <a:solidFill>
                  <a:srgbClr val="FFFFFF"/>
                </a:solidFill>
                <a:effectLst/>
                <a:latin typeface="Times New Roman" panose="02020603050405020304" pitchFamily="18" charset="0"/>
                <a:cs typeface="Times New Roman" panose="02020603050405020304" pitchFamily="18" charset="0"/>
              </a:rPr>
              <a:t>язык</a:t>
            </a:r>
            <a:r>
              <a:rPr lang="en-US" b="0" i="0" dirty="0">
                <a:solidFill>
                  <a:srgbClr val="FFFFFF"/>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740657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circle(out)">
                                      <p:cBhvr>
                                        <p:cTn id="7" dur="2000"/>
                                        <p:tgtEl>
                                          <p:spTgt spid="8194"/>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grpId="0" nodeType="after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 calcmode="lin" valueType="num">
                                      <p:cBhvr additive="base">
                                        <p:cTn id="1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C9036C6E-71B9-9CDC-7706-593BECCFEF6F}"/>
              </a:ext>
            </a:extLst>
          </p:cNvPr>
          <p:cNvSpPr/>
          <p:nvPr/>
        </p:nvSpPr>
        <p:spPr>
          <a:xfrm>
            <a:off x="-1" y="0"/>
            <a:ext cx="12192001"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pic>
        <p:nvPicPr>
          <p:cNvPr id="9218" name="Picture 2">
            <a:extLst>
              <a:ext uri="{FF2B5EF4-FFF2-40B4-BE49-F238E27FC236}">
                <a16:creationId xmlns:a16="http://schemas.microsoft.com/office/drawing/2014/main" id="{B79C48AF-F3B4-330A-A0E3-8C0005A6DEB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2000"/>
                    </a14:imgEffect>
                  </a14:imgLayer>
                </a14:imgProps>
              </a:ext>
              <a:ext uri="{28A0092B-C50C-407E-A947-70E740481C1C}">
                <a14:useLocalDpi xmlns:a14="http://schemas.microsoft.com/office/drawing/2010/main" val="0"/>
              </a:ext>
            </a:extLst>
          </a:blip>
          <a:srcRect/>
          <a:stretch>
            <a:fillRect/>
          </a:stretch>
        </p:blipFill>
        <p:spPr bwMode="auto">
          <a:xfrm>
            <a:off x="-1" y="0"/>
            <a:ext cx="12191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C9BAEE89-8E3B-3811-EC12-12B419B093FE}"/>
              </a:ext>
            </a:extLst>
          </p:cNvPr>
          <p:cNvSpPr/>
          <p:nvPr/>
        </p:nvSpPr>
        <p:spPr>
          <a:xfrm>
            <a:off x="307596" y="2228671"/>
            <a:ext cx="11576803" cy="1200329"/>
          </a:xfrm>
          <a:prstGeom prst="rect">
            <a:avLst/>
          </a:prstGeom>
        </p:spPr>
        <p:txBody>
          <a:bodyPr wrap="square">
            <a:spAutoFit/>
          </a:bodyPr>
          <a:lstStyle/>
          <a:p>
            <a:pPr marL="285750" indent="-285750" algn="just">
              <a:buFont typeface="Arial" panose="020B0604020202020204" pitchFamily="34" charset="0"/>
              <a:buChar char="•"/>
            </a:pPr>
            <a:r>
              <a:rPr lang="ru-RU" b="0" i="0" dirty="0">
                <a:solidFill>
                  <a:schemeClr val="bg1"/>
                </a:solidFill>
                <a:effectLst/>
                <a:latin typeface="Times New Roman" panose="02020603050405020304" pitchFamily="18" charset="0"/>
                <a:cs typeface="Times New Roman" panose="02020603050405020304" pitchFamily="18" charset="0"/>
              </a:rPr>
              <a:t>   Пытайтесь сами себя анализировать, рефлексировать и задуматься о том, куда вам дальше идти на каждом этапе своего развития. Не пытайтесь стать экспертом во всем. Раньше тренд был направлен на то, что все должны были быть универсальными солдатами, но это не позволяло получать глубинные знания и практический опыт в конкретном направлении.</a:t>
            </a:r>
            <a:endParaRPr lang="ru-RU" dirty="0">
              <a:solidFill>
                <a:schemeClr val="bg1"/>
              </a:solidFill>
              <a:latin typeface="Times New Roman" panose="02020603050405020304" pitchFamily="18" charset="0"/>
              <a:cs typeface="Times New Roman" panose="02020603050405020304" pitchFamily="18" charset="0"/>
            </a:endParaRPr>
          </a:p>
        </p:txBody>
      </p:sp>
      <p:sp>
        <p:nvSpPr>
          <p:cNvPr id="3" name="Прямоугольник 2">
            <a:extLst>
              <a:ext uri="{FF2B5EF4-FFF2-40B4-BE49-F238E27FC236}">
                <a16:creationId xmlns:a16="http://schemas.microsoft.com/office/drawing/2014/main" id="{1927BC79-33D6-D5B7-797C-11D1B6F0A64D}"/>
              </a:ext>
            </a:extLst>
          </p:cNvPr>
          <p:cNvSpPr/>
          <p:nvPr/>
        </p:nvSpPr>
        <p:spPr>
          <a:xfrm>
            <a:off x="307595" y="4195616"/>
            <a:ext cx="11576804" cy="1200329"/>
          </a:xfrm>
          <a:prstGeom prst="rect">
            <a:avLst/>
          </a:prstGeom>
        </p:spPr>
        <p:txBody>
          <a:bodyPr wrap="square">
            <a:spAutoFit/>
          </a:bodyPr>
          <a:lstStyle/>
          <a:p>
            <a:pPr marL="285750" indent="-285750" algn="just">
              <a:buFont typeface="Arial" panose="020B0604020202020204" pitchFamily="34" charset="0"/>
              <a:buChar char="•"/>
            </a:pPr>
            <a:r>
              <a:rPr lang="ru-RU" b="0" i="0" dirty="0">
                <a:solidFill>
                  <a:schemeClr val="bg1"/>
                </a:solidFill>
                <a:effectLst/>
                <a:latin typeface="Times New Roman" panose="02020603050405020304" pitchFamily="18" charset="0"/>
                <a:cs typeface="Times New Roman" panose="02020603050405020304" pitchFamily="18" charset="0"/>
              </a:rPr>
              <a:t>   Основное заблуждение для работников IT-силы состоит в том, что софт-скиллы не столь нужны. Как я уже говорила, не забывайте о том, что вам равносильно нужно развивать как </a:t>
            </a:r>
            <a:r>
              <a:rPr lang="ru-RU" b="0" i="0" dirty="0" err="1">
                <a:solidFill>
                  <a:schemeClr val="bg1"/>
                </a:solidFill>
                <a:effectLst/>
                <a:latin typeface="Times New Roman" panose="02020603050405020304" pitchFamily="18" charset="0"/>
                <a:cs typeface="Times New Roman" panose="02020603050405020304" pitchFamily="18" charset="0"/>
              </a:rPr>
              <a:t>hard</a:t>
            </a:r>
            <a:r>
              <a:rPr lang="ru-RU" b="0" i="0" dirty="0">
                <a:solidFill>
                  <a:schemeClr val="bg1"/>
                </a:solidFill>
                <a:effectLst/>
                <a:latin typeface="Times New Roman" panose="02020603050405020304" pitchFamily="18" charset="0"/>
                <a:cs typeface="Times New Roman" panose="02020603050405020304" pitchFamily="18" charset="0"/>
              </a:rPr>
              <a:t> </a:t>
            </a:r>
            <a:r>
              <a:rPr lang="ru-RU" b="0" i="0" dirty="0" err="1">
                <a:solidFill>
                  <a:schemeClr val="bg1"/>
                </a:solidFill>
                <a:effectLst/>
                <a:latin typeface="Times New Roman" panose="02020603050405020304" pitchFamily="18" charset="0"/>
                <a:cs typeface="Times New Roman" panose="02020603050405020304" pitchFamily="18" charset="0"/>
              </a:rPr>
              <a:t>skills</a:t>
            </a:r>
            <a:r>
              <a:rPr lang="ru-RU" b="0" i="0" dirty="0">
                <a:solidFill>
                  <a:schemeClr val="bg1"/>
                </a:solidFill>
                <a:effectLst/>
                <a:latin typeface="Times New Roman" panose="02020603050405020304" pitchFamily="18" charset="0"/>
                <a:cs typeface="Times New Roman" panose="02020603050405020304" pitchFamily="18" charset="0"/>
              </a:rPr>
              <a:t>, так и </a:t>
            </a:r>
            <a:r>
              <a:rPr lang="ru-RU" b="0" i="0" dirty="0" err="1">
                <a:solidFill>
                  <a:schemeClr val="bg1"/>
                </a:solidFill>
                <a:effectLst/>
                <a:latin typeface="Times New Roman" panose="02020603050405020304" pitchFamily="18" charset="0"/>
                <a:cs typeface="Times New Roman" panose="02020603050405020304" pitchFamily="18" charset="0"/>
              </a:rPr>
              <a:t>soft</a:t>
            </a:r>
            <a:r>
              <a:rPr lang="ru-RU" b="0" i="0" dirty="0">
                <a:solidFill>
                  <a:schemeClr val="bg1"/>
                </a:solidFill>
                <a:effectLst/>
                <a:latin typeface="Times New Roman" panose="02020603050405020304" pitchFamily="18" charset="0"/>
                <a:cs typeface="Times New Roman" panose="02020603050405020304" pitchFamily="18" charset="0"/>
              </a:rPr>
              <a:t> </a:t>
            </a:r>
            <a:r>
              <a:rPr lang="ru-RU" b="0" i="0" dirty="0" err="1">
                <a:solidFill>
                  <a:schemeClr val="bg1"/>
                </a:solidFill>
                <a:effectLst/>
                <a:latin typeface="Times New Roman" panose="02020603050405020304" pitchFamily="18" charset="0"/>
                <a:cs typeface="Times New Roman" panose="02020603050405020304" pitchFamily="18" charset="0"/>
              </a:rPr>
              <a:t>skills</a:t>
            </a:r>
            <a:r>
              <a:rPr lang="ru-RU" b="0" i="0" dirty="0">
                <a:solidFill>
                  <a:schemeClr val="bg1"/>
                </a:solidFill>
                <a:effectLst/>
                <a:latin typeface="Times New Roman" panose="02020603050405020304" pitchFamily="18" charset="0"/>
                <a:cs typeface="Times New Roman" panose="02020603050405020304" pitchFamily="18" charset="0"/>
              </a:rPr>
              <a:t>. Самыми базовыми софт-скиллами можно назвать введение деловой переписки, взаимодействие с командой и переговоры с заказчиком.</a:t>
            </a:r>
            <a:endParaRPr lang="ru-RU"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920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2000"/>
                                        <p:tgtEl>
                                          <p:spTgt spid="9218"/>
                                        </p:tgtEl>
                                      </p:cBhvr>
                                    </p:animEffect>
                                    <p:anim calcmode="lin" valueType="num">
                                      <p:cBhvr>
                                        <p:cTn id="8" dur="2000" fill="hold"/>
                                        <p:tgtEl>
                                          <p:spTgt spid="9218"/>
                                        </p:tgtEl>
                                        <p:attrNameLst>
                                          <p:attrName>ppt_w</p:attrName>
                                        </p:attrNameLst>
                                      </p:cBhvr>
                                      <p:tavLst>
                                        <p:tav tm="0" fmla="#ppt_w*sin(2.5*pi*$)">
                                          <p:val>
                                            <p:fltVal val="0"/>
                                          </p:val>
                                        </p:tav>
                                        <p:tav tm="100000">
                                          <p:val>
                                            <p:fltVal val="1"/>
                                          </p:val>
                                        </p:tav>
                                      </p:tavLst>
                                    </p:anim>
                                    <p:anim calcmode="lin" valueType="num">
                                      <p:cBhvr>
                                        <p:cTn id="9" dur="2000" fill="hold"/>
                                        <p:tgtEl>
                                          <p:spTgt spid="9218"/>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2500"/>
                            </p:stCondLst>
                            <p:childTnLst>
                              <p:par>
                                <p:cTn id="16" presetID="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D9F76CEC-137B-EE6C-19CE-C8BA30D9D58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F4EDA9C3-E68D-4EA5-BCD3-813468F3912F}"/>
              </a:ext>
            </a:extLst>
          </p:cNvPr>
          <p:cNvSpPr/>
          <p:nvPr/>
        </p:nvSpPr>
        <p:spPr>
          <a:xfrm>
            <a:off x="623596" y="1648344"/>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0" i="0" dirty="0">
                <a:solidFill>
                  <a:srgbClr val="FFFFFF"/>
                </a:solidFill>
                <a:effectLst/>
              </a:rPr>
              <a:t>У </a:t>
            </a:r>
            <a:r>
              <a:rPr lang="en-US" sz="1700" b="0" i="0" dirty="0" err="1">
                <a:solidFill>
                  <a:srgbClr val="FFFFFF"/>
                </a:solidFill>
                <a:effectLst/>
              </a:rPr>
              <a:t>аналитика</a:t>
            </a:r>
            <a:r>
              <a:rPr lang="en-US" sz="1700" b="0" i="0" dirty="0">
                <a:solidFill>
                  <a:srgbClr val="FFFFFF"/>
                </a:solidFill>
                <a:effectLst/>
              </a:rPr>
              <a:t> </a:t>
            </a:r>
            <a:r>
              <a:rPr lang="en-US" sz="1700" b="0" i="0" dirty="0" err="1">
                <a:solidFill>
                  <a:srgbClr val="FFFFFF"/>
                </a:solidFill>
                <a:effectLst/>
              </a:rPr>
              <a:t>может</a:t>
            </a:r>
            <a:r>
              <a:rPr lang="en-US" sz="1700" b="0" i="0" dirty="0">
                <a:solidFill>
                  <a:srgbClr val="FFFFFF"/>
                </a:solidFill>
                <a:effectLst/>
              </a:rPr>
              <a:t> </a:t>
            </a:r>
            <a:r>
              <a:rPr lang="en-US" sz="1700" b="0" i="0" dirty="0" err="1">
                <a:solidFill>
                  <a:srgbClr val="FFFFFF"/>
                </a:solidFill>
                <a:effectLst/>
              </a:rPr>
              <a:t>быть</a:t>
            </a:r>
            <a:r>
              <a:rPr lang="en-US" sz="1700" b="0" i="0" dirty="0">
                <a:solidFill>
                  <a:srgbClr val="FFFFFF"/>
                </a:solidFill>
                <a:effectLst/>
              </a:rPr>
              <a:t> </a:t>
            </a:r>
            <a:r>
              <a:rPr lang="en-US" sz="1700" b="0" i="0" dirty="0" err="1">
                <a:solidFill>
                  <a:srgbClr val="FFFFFF"/>
                </a:solidFill>
                <a:effectLst/>
              </a:rPr>
              <a:t>как</a:t>
            </a:r>
            <a:r>
              <a:rPr lang="en-US" sz="1700" b="0" i="0" dirty="0">
                <a:solidFill>
                  <a:srgbClr val="FFFFFF"/>
                </a:solidFill>
                <a:effectLst/>
              </a:rPr>
              <a:t> </a:t>
            </a:r>
            <a:r>
              <a:rPr lang="en-US" sz="1700" b="0" i="0" dirty="0" err="1">
                <a:solidFill>
                  <a:srgbClr val="FFFFFF"/>
                </a:solidFill>
                <a:effectLst/>
              </a:rPr>
              <a:t>горизонтальное</a:t>
            </a:r>
            <a:r>
              <a:rPr lang="en-US" sz="1700" b="0" i="0" dirty="0">
                <a:solidFill>
                  <a:srgbClr val="FFFFFF"/>
                </a:solidFill>
                <a:effectLst/>
              </a:rPr>
              <a:t>, </a:t>
            </a:r>
            <a:r>
              <a:rPr lang="en-US" sz="1700" b="0" i="0" dirty="0" err="1">
                <a:solidFill>
                  <a:srgbClr val="FFFFFF"/>
                </a:solidFill>
                <a:effectLst/>
              </a:rPr>
              <a:t>так</a:t>
            </a:r>
            <a:r>
              <a:rPr lang="en-US" sz="1700" b="0" i="0" dirty="0">
                <a:solidFill>
                  <a:srgbClr val="FFFFFF"/>
                </a:solidFill>
                <a:effectLst/>
              </a:rPr>
              <a:t> и </a:t>
            </a:r>
            <a:r>
              <a:rPr lang="en-US" sz="1700" b="0" i="0" dirty="0" err="1">
                <a:solidFill>
                  <a:srgbClr val="FFFFFF"/>
                </a:solidFill>
                <a:effectLst/>
              </a:rPr>
              <a:t>вертикальное</a:t>
            </a:r>
            <a:r>
              <a:rPr lang="en-US" sz="1700" b="0" i="0" dirty="0">
                <a:solidFill>
                  <a:srgbClr val="FFFFFF"/>
                </a:solidFill>
                <a:effectLst/>
              </a:rPr>
              <a:t> </a:t>
            </a:r>
            <a:r>
              <a:rPr lang="en-US" sz="1700" b="0" i="0" dirty="0" err="1">
                <a:solidFill>
                  <a:srgbClr val="FFFFFF"/>
                </a:solidFill>
                <a:effectLst/>
              </a:rPr>
              <a:t>развитие</a:t>
            </a:r>
            <a:r>
              <a:rPr lang="en-US" sz="1700" b="0" i="0" dirty="0">
                <a:solidFill>
                  <a:srgbClr val="FFFFFF"/>
                </a:solidFill>
                <a:effectLst/>
              </a:rPr>
              <a:t>. </a:t>
            </a:r>
            <a:r>
              <a:rPr lang="en-US" sz="1700" b="0" i="0" dirty="0" err="1">
                <a:solidFill>
                  <a:srgbClr val="FFFFFF"/>
                </a:solidFill>
                <a:effectLst/>
              </a:rPr>
              <a:t>Что</a:t>
            </a:r>
            <a:r>
              <a:rPr lang="en-US" sz="1700" b="0" i="0" dirty="0">
                <a:solidFill>
                  <a:srgbClr val="FFFFFF"/>
                </a:solidFill>
                <a:effectLst/>
              </a:rPr>
              <a:t> я </a:t>
            </a:r>
            <a:r>
              <a:rPr lang="en-US" sz="1700" b="0" i="0" dirty="0" err="1">
                <a:solidFill>
                  <a:srgbClr val="FFFFFF"/>
                </a:solidFill>
                <a:effectLst/>
              </a:rPr>
              <a:t>под</a:t>
            </a:r>
            <a:r>
              <a:rPr lang="en-US" sz="1700" b="0" i="0" dirty="0">
                <a:solidFill>
                  <a:srgbClr val="FFFFFF"/>
                </a:solidFill>
                <a:effectLst/>
              </a:rPr>
              <a:t> </a:t>
            </a:r>
            <a:r>
              <a:rPr lang="en-US" sz="1700" b="0" i="0" dirty="0" err="1">
                <a:solidFill>
                  <a:srgbClr val="FFFFFF"/>
                </a:solidFill>
                <a:effectLst/>
              </a:rPr>
              <a:t>этим</a:t>
            </a:r>
            <a:r>
              <a:rPr lang="en-US" sz="1700" b="0" i="0" dirty="0">
                <a:solidFill>
                  <a:srgbClr val="FFFFFF"/>
                </a:solidFill>
                <a:effectLst/>
              </a:rPr>
              <a:t> </a:t>
            </a:r>
            <a:r>
              <a:rPr lang="en-US" sz="1700" b="0" i="0" dirty="0" err="1">
                <a:solidFill>
                  <a:srgbClr val="FFFFFF"/>
                </a:solidFill>
                <a:effectLst/>
              </a:rPr>
              <a:t>подразумеваю</a:t>
            </a:r>
            <a:r>
              <a:rPr lang="en-US" sz="1700" b="0" i="0" dirty="0">
                <a:solidFill>
                  <a:srgbClr val="FFFFFF"/>
                </a:solidFill>
                <a:effectLst/>
              </a:rPr>
              <a:t>? </a:t>
            </a:r>
            <a:r>
              <a:rPr lang="en-US" sz="1700" b="0" i="0" dirty="0" err="1">
                <a:solidFill>
                  <a:srgbClr val="FFFFFF"/>
                </a:solidFill>
                <a:effectLst/>
              </a:rPr>
              <a:t>Будучи</a:t>
            </a:r>
            <a:r>
              <a:rPr lang="en-US" sz="1700" b="0" i="0" dirty="0">
                <a:solidFill>
                  <a:srgbClr val="FFFFFF"/>
                </a:solidFill>
                <a:effectLst/>
              </a:rPr>
              <a:t> </a:t>
            </a:r>
            <a:r>
              <a:rPr lang="en-US" sz="1700" b="0" i="0" dirty="0" err="1">
                <a:solidFill>
                  <a:srgbClr val="FFFFFF"/>
                </a:solidFill>
                <a:effectLst/>
              </a:rPr>
              <a:t>бизнес-аналитиком</a:t>
            </a:r>
            <a:r>
              <a:rPr lang="en-US" sz="1700" b="0" i="0" dirty="0">
                <a:solidFill>
                  <a:srgbClr val="FFFFFF"/>
                </a:solidFill>
                <a:effectLst/>
              </a:rPr>
              <a:t>, </a:t>
            </a:r>
            <a:r>
              <a:rPr lang="en-US" sz="1700" b="0" i="0" dirty="0" err="1">
                <a:solidFill>
                  <a:srgbClr val="FFFFFF"/>
                </a:solidFill>
                <a:effectLst/>
              </a:rPr>
              <a:t>вы</a:t>
            </a:r>
            <a:r>
              <a:rPr lang="en-US" sz="1700" b="0" i="0" dirty="0">
                <a:solidFill>
                  <a:srgbClr val="FFFFFF"/>
                </a:solidFill>
                <a:effectLst/>
              </a:rPr>
              <a:t> </a:t>
            </a:r>
            <a:r>
              <a:rPr lang="en-US" sz="1700" b="0" i="0" dirty="0" err="1">
                <a:solidFill>
                  <a:srgbClr val="FFFFFF"/>
                </a:solidFill>
                <a:effectLst/>
              </a:rPr>
              <a:t>можете</a:t>
            </a:r>
            <a:r>
              <a:rPr lang="en-US" sz="1700" b="0" i="0" dirty="0">
                <a:solidFill>
                  <a:srgbClr val="FFFFFF"/>
                </a:solidFill>
                <a:effectLst/>
              </a:rPr>
              <a:t> </a:t>
            </a:r>
            <a:r>
              <a:rPr lang="en-US" sz="1700" b="0" i="0" dirty="0" err="1">
                <a:solidFill>
                  <a:srgbClr val="FFFFFF"/>
                </a:solidFill>
                <a:effectLst/>
              </a:rPr>
              <a:t>стать</a:t>
            </a:r>
            <a:r>
              <a:rPr lang="en-US" sz="1700" b="0" i="0" dirty="0">
                <a:solidFill>
                  <a:srgbClr val="FFFFFF"/>
                </a:solidFill>
                <a:effectLst/>
              </a:rPr>
              <a:t> </a:t>
            </a:r>
            <a:r>
              <a:rPr lang="en-US" sz="1700" b="0" i="0" dirty="0" err="1">
                <a:solidFill>
                  <a:srgbClr val="FFFFFF"/>
                </a:solidFill>
                <a:effectLst/>
              </a:rPr>
              <a:t>экспертом</a:t>
            </a:r>
            <a:r>
              <a:rPr lang="en-US" sz="1700" b="0" i="0" dirty="0">
                <a:solidFill>
                  <a:srgbClr val="FFFFFF"/>
                </a:solidFill>
                <a:effectLst/>
              </a:rPr>
              <a:t> и </a:t>
            </a:r>
            <a:r>
              <a:rPr lang="en-US" sz="1700" b="0" i="0" dirty="0" err="1">
                <a:solidFill>
                  <a:srgbClr val="FFFFFF"/>
                </a:solidFill>
                <a:effectLst/>
              </a:rPr>
              <a:t>руководить</a:t>
            </a:r>
            <a:r>
              <a:rPr lang="en-US" sz="1700" b="0" i="0" dirty="0">
                <a:solidFill>
                  <a:srgbClr val="FFFFFF"/>
                </a:solidFill>
                <a:effectLst/>
              </a:rPr>
              <a:t> </a:t>
            </a:r>
            <a:r>
              <a:rPr lang="en-US" sz="1700" b="0" i="0" dirty="0" err="1">
                <a:solidFill>
                  <a:srgbClr val="FFFFFF"/>
                </a:solidFill>
                <a:effectLst/>
              </a:rPr>
              <a:t>целым</a:t>
            </a:r>
            <a:r>
              <a:rPr lang="en-US" sz="1700" b="0" i="0" dirty="0">
                <a:solidFill>
                  <a:srgbClr val="FFFFFF"/>
                </a:solidFill>
                <a:effectLst/>
              </a:rPr>
              <a:t> </a:t>
            </a:r>
            <a:r>
              <a:rPr lang="en-US" sz="1700" b="0" i="0" dirty="0" err="1">
                <a:solidFill>
                  <a:srgbClr val="FFFFFF"/>
                </a:solidFill>
                <a:effectLst/>
              </a:rPr>
              <a:t>подразделением</a:t>
            </a:r>
            <a:r>
              <a:rPr lang="en-US" sz="1700" b="0" i="0" dirty="0">
                <a:solidFill>
                  <a:srgbClr val="FFFFFF"/>
                </a:solidFill>
                <a:effectLst/>
              </a:rPr>
              <a:t> </a:t>
            </a:r>
            <a:r>
              <a:rPr lang="en-US" sz="1700" b="0" i="0" dirty="0" err="1">
                <a:solidFill>
                  <a:srgbClr val="FFFFFF"/>
                </a:solidFill>
                <a:effectLst/>
              </a:rPr>
              <a:t>бизнес-аналитиков</a:t>
            </a:r>
            <a:r>
              <a:rPr lang="en-US" sz="1700" b="0" i="0" dirty="0">
                <a:solidFill>
                  <a:srgbClr val="FFFFFF"/>
                </a:solidFill>
                <a:effectLst/>
              </a:rPr>
              <a:t>. </a:t>
            </a:r>
            <a:r>
              <a:rPr lang="en-US" sz="1700" b="0" i="0" dirty="0" err="1">
                <a:solidFill>
                  <a:srgbClr val="FFFFFF"/>
                </a:solidFill>
                <a:effectLst/>
              </a:rPr>
              <a:t>Или</a:t>
            </a:r>
            <a:r>
              <a:rPr lang="en-US" sz="1700" b="0" i="0" dirty="0">
                <a:solidFill>
                  <a:srgbClr val="FFFFFF"/>
                </a:solidFill>
                <a:effectLst/>
              </a:rPr>
              <a:t>, </a:t>
            </a:r>
            <a:r>
              <a:rPr lang="en-US" sz="1700" b="0" i="0" dirty="0" err="1">
                <a:solidFill>
                  <a:srgbClr val="FFFFFF"/>
                </a:solidFill>
                <a:effectLst/>
              </a:rPr>
              <a:t>например</a:t>
            </a:r>
            <a:r>
              <a:rPr lang="en-US" sz="1700" b="0" i="0" dirty="0">
                <a:solidFill>
                  <a:srgbClr val="FFFFFF"/>
                </a:solidFill>
                <a:effectLst/>
              </a:rPr>
              <a:t>, </a:t>
            </a:r>
            <a:r>
              <a:rPr lang="en-US" sz="1700" b="0" i="0" dirty="0" err="1">
                <a:solidFill>
                  <a:srgbClr val="FFFFFF"/>
                </a:solidFill>
                <a:effectLst/>
              </a:rPr>
              <a:t>стать</a:t>
            </a:r>
            <a:r>
              <a:rPr lang="en-US" sz="1700" b="0" i="0" dirty="0">
                <a:solidFill>
                  <a:srgbClr val="FFFFFF"/>
                </a:solidFill>
                <a:effectLst/>
              </a:rPr>
              <a:t> </a:t>
            </a:r>
            <a:r>
              <a:rPr lang="en-US" sz="1700" b="0" i="0" dirty="0" err="1">
                <a:solidFill>
                  <a:srgbClr val="FFFFFF"/>
                </a:solidFill>
                <a:effectLst/>
              </a:rPr>
              <a:t>менеджером</a:t>
            </a:r>
            <a:r>
              <a:rPr lang="en-US" sz="1700" b="0" i="0" dirty="0">
                <a:solidFill>
                  <a:srgbClr val="FFFFFF"/>
                </a:solidFill>
                <a:effectLst/>
              </a:rPr>
              <a:t> </a:t>
            </a:r>
            <a:r>
              <a:rPr lang="en-US" sz="1700" b="0" i="0" dirty="0" err="1">
                <a:solidFill>
                  <a:srgbClr val="FFFFFF"/>
                </a:solidFill>
                <a:effectLst/>
              </a:rPr>
              <a:t>проекта</a:t>
            </a:r>
            <a:r>
              <a:rPr lang="en-US" sz="1700" b="0" i="0" dirty="0">
                <a:solidFill>
                  <a:srgbClr val="FFFFFF"/>
                </a:solidFill>
                <a:effectLst/>
              </a:rPr>
              <a:t>.</a:t>
            </a:r>
          </a:p>
          <a:p>
            <a:pPr indent="-228600">
              <a:lnSpc>
                <a:spcPct val="90000"/>
              </a:lnSpc>
              <a:spcAft>
                <a:spcPts val="600"/>
              </a:spcAft>
              <a:buFont typeface="Arial" panose="020B0604020202020204" pitchFamily="34" charset="0"/>
              <a:buChar char="•"/>
            </a:pPr>
            <a:endParaRPr lang="en-US" sz="1700" b="0" i="0" dirty="0">
              <a:solidFill>
                <a:srgbClr val="FFFFFF"/>
              </a:solidFill>
              <a:effectLst/>
            </a:endParaRPr>
          </a:p>
          <a:p>
            <a:pPr indent="-228600">
              <a:lnSpc>
                <a:spcPct val="90000"/>
              </a:lnSpc>
              <a:spcAft>
                <a:spcPts val="600"/>
              </a:spcAft>
              <a:buFont typeface="Arial" panose="020B0604020202020204" pitchFamily="34" charset="0"/>
              <a:buChar char="•"/>
            </a:pPr>
            <a:r>
              <a:rPr lang="en-US" sz="1700" b="0" i="0" dirty="0" err="1">
                <a:solidFill>
                  <a:srgbClr val="FFFFFF"/>
                </a:solidFill>
                <a:effectLst/>
              </a:rPr>
              <a:t>Или</a:t>
            </a:r>
            <a:r>
              <a:rPr lang="en-US" sz="1700" b="0" i="0" dirty="0">
                <a:solidFill>
                  <a:srgbClr val="FFFFFF"/>
                </a:solidFill>
                <a:effectLst/>
              </a:rPr>
              <a:t> </a:t>
            </a:r>
            <a:r>
              <a:rPr lang="en-US" sz="1700" b="0" i="0" dirty="0" err="1">
                <a:solidFill>
                  <a:srgbClr val="FFFFFF"/>
                </a:solidFill>
                <a:effectLst/>
              </a:rPr>
              <a:t>если</a:t>
            </a:r>
            <a:r>
              <a:rPr lang="en-US" sz="1700" b="0" i="0" dirty="0">
                <a:solidFill>
                  <a:srgbClr val="FFFFFF"/>
                </a:solidFill>
                <a:effectLst/>
              </a:rPr>
              <a:t> </a:t>
            </a:r>
            <a:r>
              <a:rPr lang="en-US" sz="1700" b="0" i="0" dirty="0" err="1">
                <a:solidFill>
                  <a:srgbClr val="FFFFFF"/>
                </a:solidFill>
                <a:effectLst/>
              </a:rPr>
              <a:t>вы</a:t>
            </a:r>
            <a:r>
              <a:rPr lang="en-US" sz="1700" b="0" i="0" dirty="0">
                <a:solidFill>
                  <a:srgbClr val="FFFFFF"/>
                </a:solidFill>
                <a:effectLst/>
              </a:rPr>
              <a:t> </a:t>
            </a:r>
            <a:r>
              <a:rPr lang="en-US" sz="1700" b="0" i="0" dirty="0" err="1">
                <a:solidFill>
                  <a:srgbClr val="FFFFFF"/>
                </a:solidFill>
                <a:effectLst/>
              </a:rPr>
              <a:t>захотите</a:t>
            </a:r>
            <a:r>
              <a:rPr lang="en-US" sz="1700" b="0" i="0" dirty="0">
                <a:solidFill>
                  <a:srgbClr val="FFFFFF"/>
                </a:solidFill>
                <a:effectLst/>
              </a:rPr>
              <a:t> </a:t>
            </a:r>
            <a:r>
              <a:rPr lang="en-US" sz="1700" b="0" i="0" dirty="0" err="1">
                <a:solidFill>
                  <a:srgbClr val="FFFFFF"/>
                </a:solidFill>
                <a:effectLst/>
              </a:rPr>
              <a:t>углубиться</a:t>
            </a:r>
            <a:r>
              <a:rPr lang="en-US" sz="1700" b="0" i="0" dirty="0">
                <a:solidFill>
                  <a:srgbClr val="FFFFFF"/>
                </a:solidFill>
                <a:effectLst/>
              </a:rPr>
              <a:t> в </a:t>
            </a:r>
            <a:r>
              <a:rPr lang="en-US" sz="1700" b="0" i="0" dirty="0" err="1">
                <a:solidFill>
                  <a:srgbClr val="FFFFFF"/>
                </a:solidFill>
                <a:effectLst/>
              </a:rPr>
              <a:t>технической</a:t>
            </a:r>
            <a:r>
              <a:rPr lang="en-US" sz="1700" b="0" i="0" dirty="0">
                <a:solidFill>
                  <a:srgbClr val="FFFFFF"/>
                </a:solidFill>
                <a:effectLst/>
              </a:rPr>
              <a:t> </a:t>
            </a:r>
            <a:r>
              <a:rPr lang="en-US" sz="1700" b="0" i="0" dirty="0" err="1">
                <a:solidFill>
                  <a:srgbClr val="FFFFFF"/>
                </a:solidFill>
                <a:effectLst/>
              </a:rPr>
              <a:t>реализации</a:t>
            </a:r>
            <a:r>
              <a:rPr lang="en-US" sz="1700" b="0" i="0" dirty="0">
                <a:solidFill>
                  <a:srgbClr val="FFFFFF"/>
                </a:solidFill>
                <a:effectLst/>
              </a:rPr>
              <a:t>, </a:t>
            </a:r>
            <a:r>
              <a:rPr lang="en-US" sz="1700" b="0" i="0" dirty="0" err="1">
                <a:solidFill>
                  <a:srgbClr val="FFFFFF"/>
                </a:solidFill>
                <a:effectLst/>
              </a:rPr>
              <a:t>постановках</a:t>
            </a:r>
            <a:r>
              <a:rPr lang="en-US" sz="1700" b="0" i="0" dirty="0">
                <a:solidFill>
                  <a:srgbClr val="FFFFFF"/>
                </a:solidFill>
                <a:effectLst/>
              </a:rPr>
              <a:t> и </a:t>
            </a:r>
            <a:r>
              <a:rPr lang="en-US" sz="1700" b="0" i="0" dirty="0" err="1">
                <a:solidFill>
                  <a:srgbClr val="FFFFFF"/>
                </a:solidFill>
                <a:effectLst/>
              </a:rPr>
              <a:t>лучше</a:t>
            </a:r>
            <a:r>
              <a:rPr lang="en-US" sz="1700" b="0" i="0" dirty="0">
                <a:solidFill>
                  <a:srgbClr val="FFFFFF"/>
                </a:solidFill>
                <a:effectLst/>
              </a:rPr>
              <a:t> </a:t>
            </a:r>
            <a:r>
              <a:rPr lang="en-US" sz="1700" b="0" i="0" dirty="0" err="1">
                <a:solidFill>
                  <a:srgbClr val="FFFFFF"/>
                </a:solidFill>
                <a:effectLst/>
              </a:rPr>
              <a:t>разбираться</a:t>
            </a:r>
            <a:r>
              <a:rPr lang="en-US" sz="1700" b="0" i="0" dirty="0">
                <a:solidFill>
                  <a:srgbClr val="FFFFFF"/>
                </a:solidFill>
                <a:effectLst/>
              </a:rPr>
              <a:t> в </a:t>
            </a:r>
            <a:r>
              <a:rPr lang="en-US" sz="1700" b="0" i="0" dirty="0" err="1">
                <a:solidFill>
                  <a:srgbClr val="FFFFFF"/>
                </a:solidFill>
                <a:effectLst/>
              </a:rPr>
              <a:t>технических</a:t>
            </a:r>
            <a:r>
              <a:rPr lang="en-US" sz="1700" b="0" i="0" dirty="0">
                <a:solidFill>
                  <a:srgbClr val="FFFFFF"/>
                </a:solidFill>
                <a:effectLst/>
              </a:rPr>
              <a:t> </a:t>
            </a:r>
            <a:r>
              <a:rPr lang="en-US" sz="1700" b="0" i="0" dirty="0" err="1">
                <a:solidFill>
                  <a:srgbClr val="FFFFFF"/>
                </a:solidFill>
                <a:effectLst/>
              </a:rPr>
              <a:t>продуктах</a:t>
            </a:r>
            <a:r>
              <a:rPr lang="en-US" sz="1700" b="0" i="0" dirty="0">
                <a:solidFill>
                  <a:srgbClr val="FFFFFF"/>
                </a:solidFill>
                <a:effectLst/>
              </a:rPr>
              <a:t>, </a:t>
            </a:r>
            <a:r>
              <a:rPr lang="en-US" sz="1700" b="0" i="0" dirty="0" err="1">
                <a:solidFill>
                  <a:srgbClr val="FFFFFF"/>
                </a:solidFill>
                <a:effectLst/>
              </a:rPr>
              <a:t>можете</a:t>
            </a:r>
            <a:r>
              <a:rPr lang="en-US" sz="1700" b="0" i="0" dirty="0">
                <a:solidFill>
                  <a:srgbClr val="FFFFFF"/>
                </a:solidFill>
                <a:effectLst/>
              </a:rPr>
              <a:t> </a:t>
            </a:r>
            <a:r>
              <a:rPr lang="en-US" sz="1700" b="0" i="0" dirty="0" err="1">
                <a:solidFill>
                  <a:srgbClr val="FFFFFF"/>
                </a:solidFill>
                <a:effectLst/>
              </a:rPr>
              <a:t>стать</a:t>
            </a:r>
            <a:r>
              <a:rPr lang="en-US" sz="1700" b="0" i="0" dirty="0">
                <a:solidFill>
                  <a:srgbClr val="FFFFFF"/>
                </a:solidFill>
                <a:effectLst/>
              </a:rPr>
              <a:t> </a:t>
            </a:r>
            <a:r>
              <a:rPr lang="en-US" sz="1700" b="0" i="0" dirty="0" err="1">
                <a:solidFill>
                  <a:srgbClr val="FFFFFF"/>
                </a:solidFill>
                <a:effectLst/>
              </a:rPr>
              <a:t>системным</a:t>
            </a:r>
            <a:r>
              <a:rPr lang="en-US" sz="1700" b="0" i="0" dirty="0">
                <a:solidFill>
                  <a:srgbClr val="FFFFFF"/>
                </a:solidFill>
                <a:effectLst/>
              </a:rPr>
              <a:t> </a:t>
            </a:r>
            <a:r>
              <a:rPr lang="en-US" sz="1700" b="0" i="0" dirty="0" err="1">
                <a:solidFill>
                  <a:srgbClr val="FFFFFF"/>
                </a:solidFill>
                <a:effectLst/>
              </a:rPr>
              <a:t>аналитиком</a:t>
            </a:r>
            <a:r>
              <a:rPr lang="en-US" sz="1700" b="0" i="0" dirty="0">
                <a:solidFill>
                  <a:srgbClr val="FFFFFF"/>
                </a:solidFill>
                <a:effectLst/>
              </a:rPr>
              <a:t>. А </a:t>
            </a:r>
            <a:r>
              <a:rPr lang="en-US" sz="1700" b="0" i="0" dirty="0" err="1">
                <a:solidFill>
                  <a:srgbClr val="FFFFFF"/>
                </a:solidFill>
                <a:effectLst/>
              </a:rPr>
              <a:t>системный</a:t>
            </a:r>
            <a:r>
              <a:rPr lang="en-US" sz="1700" b="0" i="0" dirty="0">
                <a:solidFill>
                  <a:srgbClr val="FFFFFF"/>
                </a:solidFill>
                <a:effectLst/>
              </a:rPr>
              <a:t> </a:t>
            </a:r>
            <a:r>
              <a:rPr lang="en-US" sz="1700" b="0" i="0" dirty="0" err="1">
                <a:solidFill>
                  <a:srgbClr val="FFFFFF"/>
                </a:solidFill>
                <a:effectLst/>
              </a:rPr>
              <a:t>аналитик</a:t>
            </a:r>
            <a:r>
              <a:rPr lang="en-US" sz="1700" b="0" i="0" dirty="0">
                <a:solidFill>
                  <a:srgbClr val="FFFFFF"/>
                </a:solidFill>
                <a:effectLst/>
              </a:rPr>
              <a:t> </a:t>
            </a:r>
            <a:r>
              <a:rPr lang="en-US" sz="1700" b="0" i="0" dirty="0" err="1">
                <a:solidFill>
                  <a:srgbClr val="FFFFFF"/>
                </a:solidFill>
                <a:effectLst/>
              </a:rPr>
              <a:t>может</a:t>
            </a:r>
            <a:r>
              <a:rPr lang="en-US" sz="1700" b="0" i="0" dirty="0">
                <a:solidFill>
                  <a:srgbClr val="FFFFFF"/>
                </a:solidFill>
                <a:effectLst/>
              </a:rPr>
              <a:t> </a:t>
            </a:r>
            <a:r>
              <a:rPr lang="en-US" sz="1700" b="0" i="0" dirty="0" err="1">
                <a:solidFill>
                  <a:srgbClr val="FFFFFF"/>
                </a:solidFill>
                <a:effectLst/>
              </a:rPr>
              <a:t>стать</a:t>
            </a:r>
            <a:r>
              <a:rPr lang="en-US" sz="1700" b="0" i="0" dirty="0">
                <a:solidFill>
                  <a:srgbClr val="FFFFFF"/>
                </a:solidFill>
                <a:effectLst/>
              </a:rPr>
              <a:t>, </a:t>
            </a:r>
            <a:r>
              <a:rPr lang="en-US" sz="1700" b="0" i="0" dirty="0" err="1">
                <a:solidFill>
                  <a:srgbClr val="FFFFFF"/>
                </a:solidFill>
                <a:effectLst/>
              </a:rPr>
              <a:t>например</a:t>
            </a:r>
            <a:r>
              <a:rPr lang="en-US" sz="1700" b="0" i="0" dirty="0">
                <a:solidFill>
                  <a:srgbClr val="FFFFFF"/>
                </a:solidFill>
                <a:effectLst/>
              </a:rPr>
              <a:t>, </a:t>
            </a:r>
            <a:r>
              <a:rPr lang="en-US" sz="1700" b="0" i="0" dirty="0" err="1">
                <a:solidFill>
                  <a:srgbClr val="FFFFFF"/>
                </a:solidFill>
                <a:effectLst/>
              </a:rPr>
              <a:t>архитектором</a:t>
            </a:r>
            <a:r>
              <a:rPr lang="en-US" sz="1700" b="0" i="0" dirty="0">
                <a:solidFill>
                  <a:srgbClr val="FFFFFF"/>
                </a:solidFill>
                <a:effectLst/>
              </a:rPr>
              <a:t> </a:t>
            </a:r>
            <a:r>
              <a:rPr lang="en-US" sz="1700" b="0" i="0" dirty="0" err="1">
                <a:solidFill>
                  <a:srgbClr val="FFFFFF"/>
                </a:solidFill>
                <a:effectLst/>
              </a:rPr>
              <a:t>данных</a:t>
            </a:r>
            <a:r>
              <a:rPr lang="en-US" sz="1700" b="0" i="0" dirty="0">
                <a:solidFill>
                  <a:srgbClr val="FFFFFF"/>
                </a:solidFill>
                <a:effectLst/>
              </a:rPr>
              <a:t>, а </a:t>
            </a:r>
            <a:r>
              <a:rPr lang="en-US" sz="1700" b="0" i="0" dirty="0" err="1">
                <a:solidFill>
                  <a:srgbClr val="FFFFFF"/>
                </a:solidFill>
                <a:effectLst/>
              </a:rPr>
              <a:t>дальше</a:t>
            </a:r>
            <a:r>
              <a:rPr lang="en-US" sz="1700" b="0" i="0" dirty="0">
                <a:solidFill>
                  <a:srgbClr val="FFFFFF"/>
                </a:solidFill>
                <a:effectLst/>
              </a:rPr>
              <a:t>, </a:t>
            </a:r>
            <a:r>
              <a:rPr lang="en-US" sz="1700" b="0" i="0" dirty="0" err="1">
                <a:solidFill>
                  <a:srgbClr val="FFFFFF"/>
                </a:solidFill>
                <a:effectLst/>
              </a:rPr>
              <a:t>допустим</a:t>
            </a:r>
            <a:r>
              <a:rPr lang="en-US" sz="1700" b="0" i="0" dirty="0">
                <a:solidFill>
                  <a:srgbClr val="FFFFFF"/>
                </a:solidFill>
                <a:effectLst/>
              </a:rPr>
              <a:t>, </a:t>
            </a:r>
            <a:r>
              <a:rPr lang="en-US" sz="1700" b="0" i="0" dirty="0" err="1">
                <a:solidFill>
                  <a:srgbClr val="FFFFFF"/>
                </a:solidFill>
                <a:effectLst/>
              </a:rPr>
              <a:t>техническим</a:t>
            </a:r>
            <a:r>
              <a:rPr lang="en-US" sz="1700" b="0" i="0" dirty="0">
                <a:solidFill>
                  <a:srgbClr val="FFFFFF"/>
                </a:solidFill>
                <a:effectLst/>
              </a:rPr>
              <a:t> </a:t>
            </a:r>
            <a:r>
              <a:rPr lang="en-US" sz="1700" b="0" i="0" dirty="0" err="1">
                <a:solidFill>
                  <a:srgbClr val="FFFFFF"/>
                </a:solidFill>
                <a:effectLst/>
              </a:rPr>
              <a:t>менеджером</a:t>
            </a:r>
            <a:r>
              <a:rPr lang="en-US" sz="1700" b="0" i="0" dirty="0">
                <a:solidFill>
                  <a:srgbClr val="FFFFFF"/>
                </a:solidFill>
                <a:effectLst/>
              </a:rPr>
              <a:t>.</a:t>
            </a:r>
          </a:p>
          <a:p>
            <a:pPr indent="-228600">
              <a:lnSpc>
                <a:spcPct val="90000"/>
              </a:lnSpc>
              <a:spcAft>
                <a:spcPts val="600"/>
              </a:spcAft>
              <a:buFont typeface="Arial" panose="020B0604020202020204" pitchFamily="34" charset="0"/>
              <a:buChar char="•"/>
            </a:pPr>
            <a:endParaRPr lang="en-US" sz="1700" b="0" i="0" dirty="0">
              <a:solidFill>
                <a:srgbClr val="FFFFFF"/>
              </a:solidFill>
              <a:effectLst/>
            </a:endParaRPr>
          </a:p>
          <a:p>
            <a:pPr indent="-228600">
              <a:lnSpc>
                <a:spcPct val="90000"/>
              </a:lnSpc>
              <a:spcAft>
                <a:spcPts val="600"/>
              </a:spcAft>
              <a:buFont typeface="Arial" panose="020B0604020202020204" pitchFamily="34" charset="0"/>
              <a:buChar char="•"/>
            </a:pPr>
            <a:r>
              <a:rPr lang="en-US" sz="1700" b="0" i="0" dirty="0" err="1">
                <a:solidFill>
                  <a:srgbClr val="FFFFFF"/>
                </a:solidFill>
                <a:effectLst/>
              </a:rPr>
              <a:t>Аналитик</a:t>
            </a:r>
            <a:r>
              <a:rPr lang="en-US" sz="1700" b="0" i="0" dirty="0">
                <a:solidFill>
                  <a:srgbClr val="FFFFFF"/>
                </a:solidFill>
                <a:effectLst/>
              </a:rPr>
              <a:t> </a:t>
            </a:r>
            <a:r>
              <a:rPr lang="en-US" sz="1700" b="0" i="0" dirty="0" err="1">
                <a:solidFill>
                  <a:srgbClr val="FFFFFF"/>
                </a:solidFill>
                <a:effectLst/>
              </a:rPr>
              <a:t>данных</a:t>
            </a:r>
            <a:r>
              <a:rPr lang="en-US" sz="1700" b="0" i="0" dirty="0">
                <a:solidFill>
                  <a:srgbClr val="FFFFFF"/>
                </a:solidFill>
                <a:effectLst/>
              </a:rPr>
              <a:t> </a:t>
            </a:r>
            <a:r>
              <a:rPr lang="en-US" sz="1700" b="0" i="0" dirty="0" err="1">
                <a:solidFill>
                  <a:srgbClr val="FFFFFF"/>
                </a:solidFill>
                <a:effectLst/>
              </a:rPr>
              <a:t>может</a:t>
            </a:r>
            <a:r>
              <a:rPr lang="en-US" sz="1700" b="0" i="0" dirty="0">
                <a:solidFill>
                  <a:srgbClr val="FFFFFF"/>
                </a:solidFill>
                <a:effectLst/>
              </a:rPr>
              <a:t> </a:t>
            </a:r>
            <a:r>
              <a:rPr lang="en-US" sz="1700" b="0" i="0" dirty="0" err="1">
                <a:solidFill>
                  <a:srgbClr val="FFFFFF"/>
                </a:solidFill>
                <a:effectLst/>
              </a:rPr>
              <a:t>стать</a:t>
            </a:r>
            <a:r>
              <a:rPr lang="en-US" sz="1700" b="0" i="0" dirty="0">
                <a:solidFill>
                  <a:srgbClr val="FFFFFF"/>
                </a:solidFill>
                <a:effectLst/>
              </a:rPr>
              <a:t>, </a:t>
            </a:r>
            <a:r>
              <a:rPr lang="en-US" sz="1700" b="0" i="0" dirty="0" err="1">
                <a:solidFill>
                  <a:srgbClr val="FFFFFF"/>
                </a:solidFill>
                <a:effectLst/>
              </a:rPr>
              <a:t>например</a:t>
            </a:r>
            <a:r>
              <a:rPr lang="en-US" sz="1700" b="0" i="0" dirty="0">
                <a:solidFill>
                  <a:srgbClr val="FFFFFF"/>
                </a:solidFill>
                <a:effectLst/>
              </a:rPr>
              <a:t>, </a:t>
            </a:r>
            <a:r>
              <a:rPr lang="en-US" sz="1700" b="0" i="0" dirty="0" err="1">
                <a:solidFill>
                  <a:srgbClr val="FFFFFF"/>
                </a:solidFill>
                <a:effectLst/>
              </a:rPr>
              <a:t>дата-сиентистом</a:t>
            </a:r>
            <a:r>
              <a:rPr lang="en-US" sz="1700" b="0" i="0" dirty="0">
                <a:solidFill>
                  <a:srgbClr val="FFFFFF"/>
                </a:solidFill>
                <a:effectLst/>
              </a:rPr>
              <a:t>, </a:t>
            </a:r>
            <a:r>
              <a:rPr lang="en-US" sz="1700" b="0" i="0" dirty="0" err="1">
                <a:solidFill>
                  <a:srgbClr val="FFFFFF"/>
                </a:solidFill>
                <a:effectLst/>
              </a:rPr>
              <a:t>также</a:t>
            </a:r>
            <a:r>
              <a:rPr lang="en-US" sz="1700" b="0" i="0" dirty="0">
                <a:solidFill>
                  <a:srgbClr val="FFFFFF"/>
                </a:solidFill>
                <a:effectLst/>
              </a:rPr>
              <a:t> </a:t>
            </a:r>
            <a:r>
              <a:rPr lang="en-US" sz="1700" b="0" i="0" dirty="0" err="1">
                <a:solidFill>
                  <a:srgbClr val="FFFFFF"/>
                </a:solidFill>
                <a:effectLst/>
              </a:rPr>
              <a:t>тоже</a:t>
            </a:r>
            <a:r>
              <a:rPr lang="en-US" sz="1700" b="0" i="0" dirty="0">
                <a:solidFill>
                  <a:srgbClr val="FFFFFF"/>
                </a:solidFill>
                <a:effectLst/>
              </a:rPr>
              <a:t> </a:t>
            </a:r>
            <a:r>
              <a:rPr lang="en-US" sz="1700" b="0" i="0" dirty="0" err="1">
                <a:solidFill>
                  <a:srgbClr val="FFFFFF"/>
                </a:solidFill>
                <a:effectLst/>
              </a:rPr>
              <a:t>техническим</a:t>
            </a:r>
            <a:r>
              <a:rPr lang="en-US" sz="1700" b="0" i="0" dirty="0">
                <a:solidFill>
                  <a:srgbClr val="FFFFFF"/>
                </a:solidFill>
                <a:effectLst/>
              </a:rPr>
              <a:t> </a:t>
            </a:r>
            <a:r>
              <a:rPr lang="en-US" sz="1700" b="0" i="0" dirty="0" err="1">
                <a:solidFill>
                  <a:srgbClr val="FFFFFF"/>
                </a:solidFill>
                <a:effectLst/>
              </a:rPr>
              <a:t>менеджером</a:t>
            </a:r>
            <a:r>
              <a:rPr lang="en-US" sz="1700" b="0" i="0" dirty="0">
                <a:solidFill>
                  <a:srgbClr val="FFFFFF"/>
                </a:solidFill>
                <a:effectLst/>
              </a:rPr>
              <a:t>, </a:t>
            </a:r>
            <a:r>
              <a:rPr lang="en-US" sz="1700" b="0" i="0" dirty="0" err="1">
                <a:solidFill>
                  <a:srgbClr val="FFFFFF"/>
                </a:solidFill>
                <a:effectLst/>
              </a:rPr>
              <a:t>или</a:t>
            </a:r>
            <a:r>
              <a:rPr lang="en-US" sz="1700" b="0" i="0" dirty="0">
                <a:solidFill>
                  <a:srgbClr val="FFFFFF"/>
                </a:solidFill>
                <a:effectLst/>
              </a:rPr>
              <a:t> </a:t>
            </a:r>
            <a:r>
              <a:rPr lang="en-US" sz="1700" b="0" i="0" dirty="0" err="1">
                <a:solidFill>
                  <a:srgbClr val="FFFFFF"/>
                </a:solidFill>
                <a:effectLst/>
              </a:rPr>
              <a:t>руководить</a:t>
            </a:r>
            <a:r>
              <a:rPr lang="en-US" sz="1700" b="0" i="0" dirty="0">
                <a:solidFill>
                  <a:srgbClr val="FFFFFF"/>
                </a:solidFill>
                <a:effectLst/>
              </a:rPr>
              <a:t> </a:t>
            </a:r>
            <a:r>
              <a:rPr lang="en-US" sz="1700" b="0" i="0" dirty="0" err="1">
                <a:solidFill>
                  <a:srgbClr val="FFFFFF"/>
                </a:solidFill>
                <a:effectLst/>
              </a:rPr>
              <a:t>подразделением</a:t>
            </a:r>
            <a:r>
              <a:rPr lang="en-US" sz="1700" b="0" i="0" dirty="0">
                <a:solidFill>
                  <a:srgbClr val="FFFFFF"/>
                </a:solidFill>
                <a:effectLst/>
              </a:rPr>
              <a:t> </a:t>
            </a:r>
            <a:r>
              <a:rPr lang="en-US" sz="1700" b="0" i="0" dirty="0" err="1">
                <a:solidFill>
                  <a:srgbClr val="FFFFFF"/>
                </a:solidFill>
                <a:effectLst/>
              </a:rPr>
              <a:t>аналитиков</a:t>
            </a:r>
            <a:r>
              <a:rPr lang="en-US" sz="1700" b="0" i="0" dirty="0">
                <a:solidFill>
                  <a:srgbClr val="FFFFFF"/>
                </a:solidFill>
                <a:effectLst/>
              </a:rPr>
              <a:t> </a:t>
            </a:r>
            <a:r>
              <a:rPr lang="en-US" sz="1700" b="0" i="0" dirty="0" err="1">
                <a:solidFill>
                  <a:srgbClr val="FFFFFF"/>
                </a:solidFill>
                <a:effectLst/>
              </a:rPr>
              <a:t>данных</a:t>
            </a:r>
            <a:r>
              <a:rPr lang="en-US" sz="1700" b="0" i="0" dirty="0">
                <a:solidFill>
                  <a:srgbClr val="FFFFFF"/>
                </a:solidFill>
                <a:effectLst/>
              </a:rPr>
              <a:t>, </a:t>
            </a:r>
            <a:r>
              <a:rPr lang="en-US" sz="1700" b="0" i="0" dirty="0" err="1">
                <a:solidFill>
                  <a:srgbClr val="FFFFFF"/>
                </a:solidFill>
                <a:effectLst/>
              </a:rPr>
              <a:t>или</a:t>
            </a:r>
            <a:r>
              <a:rPr lang="en-US" sz="1700" b="0" i="0" dirty="0">
                <a:solidFill>
                  <a:srgbClr val="FFFFFF"/>
                </a:solidFill>
                <a:effectLst/>
              </a:rPr>
              <a:t> </a:t>
            </a:r>
            <a:r>
              <a:rPr lang="en-US" sz="1700" b="0" i="0" dirty="0" err="1">
                <a:solidFill>
                  <a:srgbClr val="FFFFFF"/>
                </a:solidFill>
                <a:effectLst/>
              </a:rPr>
              <a:t>руководить</a:t>
            </a:r>
            <a:r>
              <a:rPr lang="en-US" sz="1700" b="0" i="0" dirty="0">
                <a:solidFill>
                  <a:srgbClr val="FFFFFF"/>
                </a:solidFill>
                <a:effectLst/>
              </a:rPr>
              <a:t> </a:t>
            </a:r>
            <a:r>
              <a:rPr lang="en-US" sz="1700" b="0" i="0" dirty="0" err="1">
                <a:solidFill>
                  <a:srgbClr val="FFFFFF"/>
                </a:solidFill>
                <a:effectLst/>
              </a:rPr>
              <a:t>подразделением</a:t>
            </a:r>
            <a:r>
              <a:rPr lang="en-US" sz="1700" b="0" i="0" dirty="0">
                <a:solidFill>
                  <a:srgbClr val="FFFFFF"/>
                </a:solidFill>
                <a:effectLst/>
              </a:rPr>
              <a:t> Data Science. </a:t>
            </a:r>
            <a:r>
              <a:rPr lang="en-US" sz="1700" b="0" i="0" dirty="0" err="1">
                <a:solidFill>
                  <a:srgbClr val="FFFFFF"/>
                </a:solidFill>
                <a:effectLst/>
              </a:rPr>
              <a:t>На</a:t>
            </a:r>
            <a:r>
              <a:rPr lang="en-US" sz="1700" b="0" i="0" dirty="0">
                <a:solidFill>
                  <a:srgbClr val="FFFFFF"/>
                </a:solidFill>
                <a:effectLst/>
              </a:rPr>
              <a:t> </a:t>
            </a:r>
            <a:r>
              <a:rPr lang="en-US" sz="1700" b="0" i="0" dirty="0" err="1">
                <a:solidFill>
                  <a:srgbClr val="FFFFFF"/>
                </a:solidFill>
                <a:effectLst/>
              </a:rPr>
              <a:t>самом</a:t>
            </a:r>
            <a:r>
              <a:rPr lang="en-US" sz="1700" b="0" i="0" dirty="0">
                <a:solidFill>
                  <a:srgbClr val="FFFFFF"/>
                </a:solidFill>
                <a:effectLst/>
              </a:rPr>
              <a:t> </a:t>
            </a:r>
            <a:r>
              <a:rPr lang="en-US" sz="1700" b="0" i="0" dirty="0" err="1">
                <a:solidFill>
                  <a:srgbClr val="FFFFFF"/>
                </a:solidFill>
                <a:effectLst/>
              </a:rPr>
              <a:t>деле</a:t>
            </a:r>
            <a:r>
              <a:rPr lang="en-US" sz="1700" b="0" i="0" dirty="0">
                <a:solidFill>
                  <a:srgbClr val="FFFFFF"/>
                </a:solidFill>
                <a:effectLst/>
              </a:rPr>
              <a:t> </a:t>
            </a:r>
            <a:r>
              <a:rPr lang="en-US" sz="1700" b="0" i="0" dirty="0" err="1">
                <a:solidFill>
                  <a:srgbClr val="FFFFFF"/>
                </a:solidFill>
                <a:effectLst/>
              </a:rPr>
              <a:t>никаких</a:t>
            </a:r>
            <a:r>
              <a:rPr lang="en-US" sz="1700" b="0" i="0" dirty="0">
                <a:solidFill>
                  <a:srgbClr val="FFFFFF"/>
                </a:solidFill>
                <a:effectLst/>
              </a:rPr>
              <a:t> </a:t>
            </a:r>
            <a:r>
              <a:rPr lang="en-US" sz="1700" b="0" i="0" dirty="0" err="1">
                <a:solidFill>
                  <a:srgbClr val="FFFFFF"/>
                </a:solidFill>
                <a:effectLst/>
              </a:rPr>
              <a:t>ограничений</a:t>
            </a:r>
            <a:r>
              <a:rPr lang="en-US" sz="1700" b="0" i="0" dirty="0">
                <a:solidFill>
                  <a:srgbClr val="FFFFFF"/>
                </a:solidFill>
                <a:effectLst/>
              </a:rPr>
              <a:t> </a:t>
            </a:r>
            <a:r>
              <a:rPr lang="en-US" sz="1700" b="0" i="0" dirty="0" err="1">
                <a:solidFill>
                  <a:srgbClr val="FFFFFF"/>
                </a:solidFill>
                <a:effectLst/>
              </a:rPr>
              <a:t>нет</a:t>
            </a:r>
            <a:r>
              <a:rPr lang="en-US" sz="1700" b="0" i="0" dirty="0">
                <a:solidFill>
                  <a:srgbClr val="FFFFFF"/>
                </a:solidFill>
                <a:effectLst/>
              </a:rPr>
              <a:t>. </a:t>
            </a:r>
            <a:r>
              <a:rPr lang="en-US" sz="1700" b="0" i="0" dirty="0" err="1">
                <a:solidFill>
                  <a:srgbClr val="FFFFFF"/>
                </a:solidFill>
                <a:effectLst/>
              </a:rPr>
              <a:t>Развиваться</a:t>
            </a:r>
            <a:r>
              <a:rPr lang="en-US" sz="1700" b="0" i="0" dirty="0">
                <a:solidFill>
                  <a:srgbClr val="FFFFFF"/>
                </a:solidFill>
                <a:effectLst/>
              </a:rPr>
              <a:t> </a:t>
            </a:r>
            <a:r>
              <a:rPr lang="en-US" sz="1700" b="0" i="0" dirty="0" err="1">
                <a:solidFill>
                  <a:srgbClr val="FFFFFF"/>
                </a:solidFill>
                <a:effectLst/>
              </a:rPr>
              <a:t>можно</a:t>
            </a:r>
            <a:r>
              <a:rPr lang="en-US" sz="1700" b="0" i="0" dirty="0">
                <a:solidFill>
                  <a:srgbClr val="FFFFFF"/>
                </a:solidFill>
                <a:effectLst/>
              </a:rPr>
              <a:t> в </a:t>
            </a:r>
            <a:r>
              <a:rPr lang="en-US" sz="1700" b="0" i="0" dirty="0" err="1">
                <a:solidFill>
                  <a:srgbClr val="FFFFFF"/>
                </a:solidFill>
                <a:effectLst/>
              </a:rPr>
              <a:t>любом</a:t>
            </a:r>
            <a:r>
              <a:rPr lang="en-US" sz="1700" b="0" i="0" dirty="0">
                <a:solidFill>
                  <a:srgbClr val="FFFFFF"/>
                </a:solidFill>
                <a:effectLst/>
              </a:rPr>
              <a:t> </a:t>
            </a:r>
            <a:r>
              <a:rPr lang="en-US" sz="1700" b="0" i="0" dirty="0" err="1">
                <a:solidFill>
                  <a:srgbClr val="FFFFFF"/>
                </a:solidFill>
                <a:effectLst/>
              </a:rPr>
              <a:t>направлении</a:t>
            </a:r>
            <a:r>
              <a:rPr lang="en-US" sz="1700" b="0" i="0" dirty="0">
                <a:solidFill>
                  <a:srgbClr val="FFFFFF"/>
                </a:solidFill>
                <a:effectLst/>
              </a:rPr>
              <a:t> и с </a:t>
            </a:r>
            <a:r>
              <a:rPr lang="en-US" sz="1700" b="0" i="0" dirty="0" err="1">
                <a:solidFill>
                  <a:srgbClr val="FFFFFF"/>
                </a:solidFill>
                <a:effectLst/>
              </a:rPr>
              <a:t>любыми</a:t>
            </a:r>
            <a:r>
              <a:rPr lang="en-US" sz="1700" b="0" i="0" dirty="0">
                <a:solidFill>
                  <a:srgbClr val="FFFFFF"/>
                </a:solidFill>
                <a:effectLst/>
              </a:rPr>
              <a:t> </a:t>
            </a:r>
            <a:r>
              <a:rPr lang="en-US" sz="1700" b="0" i="0" dirty="0" err="1">
                <a:solidFill>
                  <a:srgbClr val="FFFFFF"/>
                </a:solidFill>
                <a:effectLst/>
              </a:rPr>
              <a:t>навыками</a:t>
            </a:r>
            <a:r>
              <a:rPr lang="en-US" sz="1700" b="0" i="0" dirty="0">
                <a:solidFill>
                  <a:srgbClr val="FFFFFF"/>
                </a:solidFill>
                <a:effectLst/>
              </a:rPr>
              <a:t> </a:t>
            </a:r>
            <a:r>
              <a:rPr lang="en-US" sz="1700" b="0" i="0" dirty="0" err="1">
                <a:solidFill>
                  <a:srgbClr val="FFFFFF"/>
                </a:solidFill>
                <a:effectLst/>
              </a:rPr>
              <a:t>на</a:t>
            </a:r>
            <a:r>
              <a:rPr lang="en-US" sz="1700" b="0" i="0" dirty="0">
                <a:solidFill>
                  <a:srgbClr val="FFFFFF"/>
                </a:solidFill>
                <a:effectLst/>
              </a:rPr>
              <a:t> </a:t>
            </a:r>
            <a:r>
              <a:rPr lang="en-US" sz="1700" b="0" i="0" dirty="0" err="1">
                <a:solidFill>
                  <a:srgbClr val="FFFFFF"/>
                </a:solidFill>
                <a:effectLst/>
              </a:rPr>
              <a:t>старте</a:t>
            </a:r>
            <a:r>
              <a:rPr lang="en-US" sz="1700" b="0" i="0" dirty="0">
                <a:solidFill>
                  <a:srgbClr val="FFFFFF"/>
                </a:solidFill>
                <a:effectLst/>
              </a:rPr>
              <a:t>. </a:t>
            </a:r>
            <a:r>
              <a:rPr lang="en-US" sz="1700" b="0" i="0" dirty="0" err="1">
                <a:solidFill>
                  <a:srgbClr val="FFFFFF"/>
                </a:solidFill>
                <a:effectLst/>
              </a:rPr>
              <a:t>Главное</a:t>
            </a:r>
            <a:r>
              <a:rPr lang="en-US" sz="1700" b="0" i="0" dirty="0">
                <a:solidFill>
                  <a:srgbClr val="FFFFFF"/>
                </a:solidFill>
                <a:effectLst/>
              </a:rPr>
              <a:t> </a:t>
            </a:r>
            <a:r>
              <a:rPr lang="en-US" sz="1700" b="0" i="0" dirty="0" err="1">
                <a:solidFill>
                  <a:srgbClr val="FFFFFF"/>
                </a:solidFill>
                <a:effectLst/>
              </a:rPr>
              <a:t>определиться</a:t>
            </a:r>
            <a:r>
              <a:rPr lang="en-US" sz="1700" b="0" i="0" dirty="0">
                <a:solidFill>
                  <a:srgbClr val="FFFFFF"/>
                </a:solidFill>
                <a:effectLst/>
              </a:rPr>
              <a:t>, </a:t>
            </a:r>
            <a:r>
              <a:rPr lang="en-US" sz="1700" b="0" i="0" dirty="0" err="1">
                <a:solidFill>
                  <a:srgbClr val="FFFFFF"/>
                </a:solidFill>
                <a:effectLst/>
              </a:rPr>
              <a:t>какая</a:t>
            </a:r>
            <a:r>
              <a:rPr lang="en-US" sz="1700" b="0" i="0" dirty="0">
                <a:solidFill>
                  <a:srgbClr val="FFFFFF"/>
                </a:solidFill>
                <a:effectLst/>
              </a:rPr>
              <a:t> </a:t>
            </a:r>
            <a:r>
              <a:rPr lang="en-US" sz="1700" b="0" i="0" dirty="0" err="1">
                <a:solidFill>
                  <a:srgbClr val="FFFFFF"/>
                </a:solidFill>
                <a:effectLst/>
              </a:rPr>
              <a:t>индустрия</a:t>
            </a:r>
            <a:r>
              <a:rPr lang="en-US" sz="1700" b="0" i="0" dirty="0">
                <a:solidFill>
                  <a:srgbClr val="FFFFFF"/>
                </a:solidFill>
                <a:effectLst/>
              </a:rPr>
              <a:t> </a:t>
            </a:r>
            <a:r>
              <a:rPr lang="en-US" sz="1700" b="0" i="0" dirty="0" err="1">
                <a:solidFill>
                  <a:srgbClr val="FFFFFF"/>
                </a:solidFill>
                <a:effectLst/>
              </a:rPr>
              <a:t>вам</a:t>
            </a:r>
            <a:r>
              <a:rPr lang="en-US" sz="1700" b="0" i="0" dirty="0">
                <a:solidFill>
                  <a:srgbClr val="FFFFFF"/>
                </a:solidFill>
                <a:effectLst/>
              </a:rPr>
              <a:t> </a:t>
            </a:r>
            <a:r>
              <a:rPr lang="en-US" sz="1700" b="0" i="0" dirty="0" err="1">
                <a:solidFill>
                  <a:srgbClr val="FFFFFF"/>
                </a:solidFill>
                <a:effectLst/>
              </a:rPr>
              <a:t>интереснее</a:t>
            </a:r>
            <a:r>
              <a:rPr lang="en-US" sz="1700" b="0" i="0" dirty="0">
                <a:solidFill>
                  <a:srgbClr val="FFFFFF"/>
                </a:solidFill>
                <a:effectLst/>
              </a:rPr>
              <a:t> </a:t>
            </a:r>
            <a:r>
              <a:rPr lang="en-US" sz="1700" b="0" i="0" dirty="0" err="1">
                <a:solidFill>
                  <a:srgbClr val="FFFFFF"/>
                </a:solidFill>
                <a:effectLst/>
              </a:rPr>
              <a:t>всего</a:t>
            </a:r>
            <a:r>
              <a:rPr lang="en-US" sz="1700" b="0" i="0" dirty="0">
                <a:solidFill>
                  <a:srgbClr val="FFFFFF"/>
                </a:solidFill>
                <a:effectLst/>
              </a:rPr>
              <a:t> и </a:t>
            </a:r>
            <a:r>
              <a:rPr lang="en-US" sz="1700" b="0" i="0" dirty="0" err="1">
                <a:solidFill>
                  <a:srgbClr val="FFFFFF"/>
                </a:solidFill>
                <a:effectLst/>
              </a:rPr>
              <a:t>какое</a:t>
            </a:r>
            <a:r>
              <a:rPr lang="en-US" sz="1700" b="0" i="0" dirty="0">
                <a:solidFill>
                  <a:srgbClr val="FFFFFF"/>
                </a:solidFill>
                <a:effectLst/>
              </a:rPr>
              <a:t> </a:t>
            </a:r>
            <a:r>
              <a:rPr lang="en-US" sz="1700" b="0" i="0" dirty="0" err="1">
                <a:solidFill>
                  <a:srgbClr val="FFFFFF"/>
                </a:solidFill>
                <a:effectLst/>
              </a:rPr>
              <a:t>направление</a:t>
            </a:r>
            <a:r>
              <a:rPr lang="en-US" sz="1700" b="0" i="0" dirty="0">
                <a:solidFill>
                  <a:srgbClr val="FFFFFF"/>
                </a:solidFill>
                <a:effectLst/>
              </a:rPr>
              <a:t> </a:t>
            </a:r>
            <a:r>
              <a:rPr lang="en-US" sz="1700" b="0" i="0" dirty="0" err="1">
                <a:solidFill>
                  <a:srgbClr val="FFFFFF"/>
                </a:solidFill>
                <a:effectLst/>
              </a:rPr>
              <a:t>вы</a:t>
            </a:r>
            <a:r>
              <a:rPr lang="en-US" sz="1700" b="0" i="0" dirty="0">
                <a:solidFill>
                  <a:srgbClr val="FFFFFF"/>
                </a:solidFill>
                <a:effectLst/>
              </a:rPr>
              <a:t> </a:t>
            </a:r>
            <a:r>
              <a:rPr lang="en-US" sz="1700" b="0" i="0" dirty="0" err="1">
                <a:solidFill>
                  <a:srgbClr val="FFFFFF"/>
                </a:solidFill>
                <a:effectLst/>
              </a:rPr>
              <a:t>выберете</a:t>
            </a:r>
            <a:r>
              <a:rPr lang="en-US" sz="1700" b="0" i="0" dirty="0">
                <a:solidFill>
                  <a:srgbClr val="FFFFFF"/>
                </a:solidFill>
                <a:effectLst/>
              </a:rPr>
              <a:t> </a:t>
            </a:r>
            <a:r>
              <a:rPr lang="en-US" sz="1700" b="0" i="0" dirty="0" err="1">
                <a:solidFill>
                  <a:srgbClr val="FFFFFF"/>
                </a:solidFill>
                <a:effectLst/>
              </a:rPr>
              <a:t>для</a:t>
            </a:r>
            <a:r>
              <a:rPr lang="en-US" sz="1700" b="0" i="0" dirty="0">
                <a:solidFill>
                  <a:srgbClr val="FFFFFF"/>
                </a:solidFill>
                <a:effectLst/>
              </a:rPr>
              <a:t> </a:t>
            </a:r>
            <a:r>
              <a:rPr lang="en-US" sz="1700" b="0" i="0" dirty="0" err="1">
                <a:solidFill>
                  <a:srgbClr val="FFFFFF"/>
                </a:solidFill>
                <a:effectLst/>
              </a:rPr>
              <a:t>себя</a:t>
            </a:r>
            <a:r>
              <a:rPr lang="en-US" sz="1700" b="0" i="0" dirty="0">
                <a:solidFill>
                  <a:srgbClr val="FFFFFF"/>
                </a:solidFill>
                <a:effectLst/>
              </a:rPr>
              <a:t>.</a:t>
            </a:r>
          </a:p>
          <a:p>
            <a:pPr indent="-228600">
              <a:lnSpc>
                <a:spcPct val="90000"/>
              </a:lnSpc>
              <a:spcAft>
                <a:spcPts val="600"/>
              </a:spcAft>
              <a:buFont typeface="Arial" panose="020B0604020202020204" pitchFamily="34" charset="0"/>
              <a:buChar char="•"/>
            </a:pPr>
            <a:endParaRPr lang="en-US" sz="1700" b="0" i="0" dirty="0">
              <a:solidFill>
                <a:srgbClr val="FFFFFF"/>
              </a:solidFill>
              <a:effectLst/>
            </a:endParaRPr>
          </a:p>
          <a:p>
            <a:pPr indent="-228600">
              <a:lnSpc>
                <a:spcPct val="90000"/>
              </a:lnSpc>
              <a:spcAft>
                <a:spcPts val="600"/>
              </a:spcAft>
              <a:buFont typeface="Arial" panose="020B0604020202020204" pitchFamily="34" charset="0"/>
              <a:buChar char="•"/>
            </a:pPr>
            <a:r>
              <a:rPr lang="en-US" sz="1700" b="0" i="0" dirty="0" err="1">
                <a:solidFill>
                  <a:srgbClr val="FFFFFF"/>
                </a:solidFill>
                <a:effectLst/>
              </a:rPr>
              <a:t>Аналитика</a:t>
            </a:r>
            <a:r>
              <a:rPr lang="en-US" sz="1700" b="0" i="0" dirty="0">
                <a:solidFill>
                  <a:srgbClr val="FFFFFF"/>
                </a:solidFill>
                <a:effectLst/>
              </a:rPr>
              <a:t> – </a:t>
            </a:r>
            <a:r>
              <a:rPr lang="en-US" sz="1700" b="0" i="0" dirty="0" err="1">
                <a:solidFill>
                  <a:srgbClr val="FFFFFF"/>
                </a:solidFill>
                <a:effectLst/>
              </a:rPr>
              <a:t>это</a:t>
            </a:r>
            <a:r>
              <a:rPr lang="en-US" sz="1700" b="0" i="0" dirty="0">
                <a:solidFill>
                  <a:srgbClr val="FFFFFF"/>
                </a:solidFill>
                <a:effectLst/>
              </a:rPr>
              <a:t> </a:t>
            </a:r>
            <a:r>
              <a:rPr lang="en-US" sz="1700" b="0" i="0" dirty="0" err="1">
                <a:solidFill>
                  <a:srgbClr val="FFFFFF"/>
                </a:solidFill>
                <a:effectLst/>
              </a:rPr>
              <a:t>очень</a:t>
            </a:r>
            <a:r>
              <a:rPr lang="en-US" sz="1700" b="0" i="0" dirty="0">
                <a:solidFill>
                  <a:srgbClr val="FFFFFF"/>
                </a:solidFill>
                <a:effectLst/>
              </a:rPr>
              <a:t> </a:t>
            </a:r>
            <a:r>
              <a:rPr lang="en-US" sz="1700" b="0" i="0" dirty="0" err="1">
                <a:solidFill>
                  <a:srgbClr val="FFFFFF"/>
                </a:solidFill>
                <a:effectLst/>
              </a:rPr>
              <a:t>важная</a:t>
            </a:r>
            <a:r>
              <a:rPr lang="en-US" sz="1700" b="0" i="0" dirty="0">
                <a:solidFill>
                  <a:srgbClr val="FFFFFF"/>
                </a:solidFill>
                <a:effectLst/>
              </a:rPr>
              <a:t> </a:t>
            </a:r>
            <a:r>
              <a:rPr lang="en-US" sz="1700" b="0" i="0" dirty="0" err="1">
                <a:solidFill>
                  <a:srgbClr val="FFFFFF"/>
                </a:solidFill>
                <a:effectLst/>
              </a:rPr>
              <a:t>карьерная</a:t>
            </a:r>
            <a:r>
              <a:rPr lang="en-US" sz="1700" b="0" i="0" dirty="0">
                <a:solidFill>
                  <a:srgbClr val="FFFFFF"/>
                </a:solidFill>
                <a:effectLst/>
              </a:rPr>
              <a:t> </a:t>
            </a:r>
            <a:r>
              <a:rPr lang="en-US" sz="1700" b="0" i="0" dirty="0" err="1">
                <a:solidFill>
                  <a:srgbClr val="FFFFFF"/>
                </a:solidFill>
                <a:effectLst/>
              </a:rPr>
              <a:t>ступень</a:t>
            </a:r>
            <a:r>
              <a:rPr lang="en-US" sz="1700" b="0" i="0" dirty="0">
                <a:solidFill>
                  <a:srgbClr val="FFFFFF"/>
                </a:solidFill>
                <a:effectLst/>
              </a:rPr>
              <a:t>, </a:t>
            </a:r>
            <a:r>
              <a:rPr lang="en-US" sz="1700" b="0" i="0" dirty="0" err="1">
                <a:solidFill>
                  <a:srgbClr val="FFFFFF"/>
                </a:solidFill>
                <a:effectLst/>
              </a:rPr>
              <a:t>которая</a:t>
            </a:r>
            <a:r>
              <a:rPr lang="en-US" sz="1700" b="0" i="0" dirty="0">
                <a:solidFill>
                  <a:srgbClr val="FFFFFF"/>
                </a:solidFill>
                <a:effectLst/>
              </a:rPr>
              <a:t> </a:t>
            </a:r>
            <a:r>
              <a:rPr lang="en-US" sz="1700" b="0" i="0" dirty="0" err="1">
                <a:solidFill>
                  <a:srgbClr val="FFFFFF"/>
                </a:solidFill>
                <a:effectLst/>
              </a:rPr>
              <a:t>поможет</a:t>
            </a:r>
            <a:r>
              <a:rPr lang="en-US" sz="1700" b="0" i="0" dirty="0">
                <a:solidFill>
                  <a:srgbClr val="FFFFFF"/>
                </a:solidFill>
                <a:effectLst/>
              </a:rPr>
              <a:t> </a:t>
            </a:r>
            <a:r>
              <a:rPr lang="en-US" sz="1700" b="0" i="0" dirty="0" err="1">
                <a:solidFill>
                  <a:srgbClr val="FFFFFF"/>
                </a:solidFill>
                <a:effectLst/>
              </a:rPr>
              <a:t>дальше</a:t>
            </a:r>
            <a:r>
              <a:rPr lang="en-US" sz="1700" b="0" i="0" dirty="0">
                <a:solidFill>
                  <a:srgbClr val="FFFFFF"/>
                </a:solidFill>
                <a:effectLst/>
              </a:rPr>
              <a:t> </a:t>
            </a:r>
            <a:r>
              <a:rPr lang="en-US" sz="1700" b="0" i="0" dirty="0" err="1">
                <a:solidFill>
                  <a:srgbClr val="FFFFFF"/>
                </a:solidFill>
                <a:effectLst/>
              </a:rPr>
              <a:t>развиваться</a:t>
            </a:r>
            <a:r>
              <a:rPr lang="en-US" sz="1700" b="0" i="0" dirty="0">
                <a:solidFill>
                  <a:srgbClr val="FFFFFF"/>
                </a:solidFill>
                <a:effectLst/>
              </a:rPr>
              <a:t> и </a:t>
            </a:r>
            <a:r>
              <a:rPr lang="en-US" sz="1700" b="0" i="0" dirty="0" err="1">
                <a:solidFill>
                  <a:srgbClr val="FFFFFF"/>
                </a:solidFill>
                <a:effectLst/>
              </a:rPr>
              <a:t>врасти</a:t>
            </a:r>
            <a:r>
              <a:rPr lang="en-US" sz="1700" b="0" i="0" dirty="0">
                <a:solidFill>
                  <a:srgbClr val="FFFFFF"/>
                </a:solidFill>
                <a:effectLst/>
              </a:rPr>
              <a:t> в </a:t>
            </a:r>
            <a:r>
              <a:rPr lang="en-US" sz="1700" b="0" i="0" dirty="0" err="1">
                <a:solidFill>
                  <a:srgbClr val="FFFFFF"/>
                </a:solidFill>
                <a:effectLst/>
              </a:rPr>
              <a:t>любом</a:t>
            </a:r>
            <a:r>
              <a:rPr lang="en-US" sz="1700" b="0" i="0" dirty="0">
                <a:solidFill>
                  <a:srgbClr val="FFFFFF"/>
                </a:solidFill>
                <a:effectLst/>
              </a:rPr>
              <a:t> </a:t>
            </a:r>
            <a:r>
              <a:rPr lang="en-US" sz="1700" b="0" i="0" dirty="0" err="1">
                <a:solidFill>
                  <a:srgbClr val="FFFFFF"/>
                </a:solidFill>
                <a:effectLst/>
              </a:rPr>
              <a:t>направлении</a:t>
            </a:r>
            <a:r>
              <a:rPr lang="en-US" sz="1700" b="0" i="0" dirty="0">
                <a:solidFill>
                  <a:srgbClr val="FFFFFF"/>
                </a:solidFill>
                <a:effectLst/>
              </a:rPr>
              <a:t>.</a:t>
            </a:r>
          </a:p>
          <a:p>
            <a:pPr indent="-228600">
              <a:lnSpc>
                <a:spcPct val="90000"/>
              </a:lnSpc>
              <a:spcAft>
                <a:spcPts val="600"/>
              </a:spcAft>
              <a:buFont typeface="Arial" panose="020B0604020202020204" pitchFamily="34" charset="0"/>
              <a:buChar char="•"/>
            </a:pPr>
            <a:endParaRPr lang="en-US" sz="1700" dirty="0">
              <a:solidFill>
                <a:srgbClr val="FFFFFF"/>
              </a:solidFill>
            </a:endParaRPr>
          </a:p>
          <a:p>
            <a:pPr indent="-228600">
              <a:lnSpc>
                <a:spcPct val="90000"/>
              </a:lnSpc>
              <a:spcAft>
                <a:spcPts val="600"/>
              </a:spcAft>
              <a:buFont typeface="Arial" panose="020B0604020202020204" pitchFamily="34" charset="0"/>
              <a:buChar char="•"/>
            </a:pPr>
            <a:endParaRPr lang="en-US" sz="1700" dirty="0">
              <a:solidFill>
                <a:srgbClr val="FFFFFF"/>
              </a:solidFill>
            </a:endParaRPr>
          </a:p>
          <a:p>
            <a:pPr indent="-228600">
              <a:lnSpc>
                <a:spcPct val="90000"/>
              </a:lnSpc>
              <a:spcAft>
                <a:spcPts val="600"/>
              </a:spcAft>
              <a:buFont typeface="Arial" panose="020B0604020202020204" pitchFamily="34" charset="0"/>
              <a:buChar char="•"/>
            </a:pPr>
            <a:endParaRPr lang="en-US" sz="1700" dirty="0">
              <a:solidFill>
                <a:srgbClr val="FFFFFF"/>
              </a:solidFill>
            </a:endParaRPr>
          </a:p>
        </p:txBody>
      </p:sp>
    </p:spTree>
    <p:extLst>
      <p:ext uri="{BB962C8B-B14F-4D97-AF65-F5344CB8AC3E}">
        <p14:creationId xmlns:p14="http://schemas.microsoft.com/office/powerpoint/2010/main" val="19158276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grpId="0"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B290885-060D-4F89-B366-AD036A83AAB9}"/>
              </a:ext>
            </a:extLst>
          </p:cNvPr>
          <p:cNvSpPr/>
          <p:nvPr/>
        </p:nvSpPr>
        <p:spPr>
          <a:xfrm>
            <a:off x="3831469" y="2447380"/>
            <a:ext cx="4831067" cy="707886"/>
          </a:xfrm>
          <a:prstGeom prst="rect">
            <a:avLst/>
          </a:prstGeom>
        </p:spPr>
        <p:txBody>
          <a:bodyPr wrap="none">
            <a:spAutoFit/>
          </a:bodyPr>
          <a:lstStyle/>
          <a:p>
            <a:pPr algn="ctr"/>
            <a:r>
              <a:rPr lang="ru-RU" sz="4000" b="0" i="0" dirty="0">
                <a:effectLst/>
                <a:latin typeface="Times New Roman" panose="02020603050405020304" pitchFamily="18" charset="0"/>
                <a:cs typeface="Times New Roman" panose="02020603050405020304" pitchFamily="18" charset="0"/>
              </a:rPr>
              <a:t> Удачи в начинаниях!</a:t>
            </a:r>
          </a:p>
        </p:txBody>
      </p:sp>
    </p:spTree>
    <p:extLst>
      <p:ext uri="{BB962C8B-B14F-4D97-AF65-F5344CB8AC3E}">
        <p14:creationId xmlns:p14="http://schemas.microsoft.com/office/powerpoint/2010/main" val="1913953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41A66D1-7ADF-CD13-8FD3-904512D8D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290343" y="1164158"/>
            <a:ext cx="5553512" cy="5553512"/>
          </a:xfrm>
          <a:prstGeom prst="rect">
            <a:avLst/>
          </a:prstGeom>
          <a:noFill/>
          <a:ln>
            <a:noFill/>
          </a:ln>
          <a:effectLst>
            <a:softEdge rad="635000"/>
          </a:effectLst>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88C7CBDF-E5C4-4427-8E62-236AEB8011C9}"/>
              </a:ext>
            </a:extLst>
          </p:cNvPr>
          <p:cNvSpPr/>
          <p:nvPr/>
        </p:nvSpPr>
        <p:spPr>
          <a:xfrm>
            <a:off x="419449" y="140330"/>
            <a:ext cx="11353101" cy="738664"/>
          </a:xfrm>
          <a:prstGeom prst="rect">
            <a:avLst/>
          </a:prstGeom>
        </p:spPr>
        <p:txBody>
          <a:bodyPr wrap="square">
            <a:spAutoFit/>
          </a:bodyPr>
          <a:lstStyle/>
          <a:p>
            <a:pPr algn="ctr"/>
            <a:r>
              <a:rPr lang="ru-RU" sz="2400" dirty="0">
                <a:latin typeface="Times New Roman" panose="02020603050405020304" pitchFamily="18" charset="0"/>
                <a:cs typeface="Times New Roman" panose="02020603050405020304" pitchFamily="18" charset="0"/>
              </a:rPr>
              <a:t>Кто</a:t>
            </a:r>
            <a:r>
              <a:rPr lang="ru-RU" sz="2400" b="0" i="0" dirty="0">
                <a:effectLst/>
                <a:latin typeface="Times New Roman" panose="02020603050405020304" pitchFamily="18" charset="0"/>
                <a:cs typeface="Times New Roman" panose="02020603050405020304" pitchFamily="18" charset="0"/>
              </a:rPr>
              <a:t> такой аналитик?</a:t>
            </a:r>
          </a:p>
          <a:p>
            <a:pPr algn="ctr"/>
            <a:endParaRPr lang="ru-RU" b="0" i="0" dirty="0">
              <a:effectLst/>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A6B8B935-2429-46CE-8973-5F238A3DD08F}"/>
              </a:ext>
            </a:extLst>
          </p:cNvPr>
          <p:cNvSpPr/>
          <p:nvPr/>
        </p:nvSpPr>
        <p:spPr>
          <a:xfrm>
            <a:off x="139076" y="1833490"/>
            <a:ext cx="5259897" cy="1754326"/>
          </a:xfrm>
          <a:prstGeom prst="rect">
            <a:avLst/>
          </a:prstGeom>
        </p:spPr>
        <p:txBody>
          <a:bodyPr wrap="square">
            <a:spAutoFit/>
          </a:bodyPr>
          <a:lstStyle/>
          <a:p>
            <a:pPr marL="342900" indent="-342900">
              <a:buFont typeface="+mj-lt"/>
              <a:buAutoNum type="arabicPeriod"/>
            </a:pPr>
            <a:r>
              <a:rPr lang="ru-RU" b="0" i="0" dirty="0">
                <a:effectLst/>
                <a:latin typeface="Times New Roman" panose="02020603050405020304" pitchFamily="18" charset="0"/>
                <a:cs typeface="Times New Roman" panose="02020603050405020304" pitchFamily="18" charset="0"/>
              </a:rPr>
              <a:t>Анализ корпоративной документации</a:t>
            </a:r>
          </a:p>
          <a:p>
            <a:pPr marL="342900" indent="-342900">
              <a:buFont typeface="+mj-lt"/>
              <a:buAutoNum type="arabicPeriod"/>
            </a:pPr>
            <a:endParaRPr lang="ru-RU" b="0" i="0" dirty="0">
              <a:effectLst/>
              <a:latin typeface="Times New Roman" panose="02020603050405020304" pitchFamily="18" charset="0"/>
              <a:cs typeface="Times New Roman" panose="02020603050405020304" pitchFamily="18" charset="0"/>
            </a:endParaRPr>
          </a:p>
          <a:p>
            <a:pPr marL="342900" indent="-342900">
              <a:buFont typeface="+mj-lt"/>
              <a:buAutoNum type="arabicPeriod"/>
            </a:pPr>
            <a:r>
              <a:rPr lang="ru-RU" b="0" i="0" dirty="0">
                <a:effectLst/>
                <a:latin typeface="Times New Roman" panose="02020603050405020304" pitchFamily="18" charset="0"/>
                <a:cs typeface="Times New Roman" panose="02020603050405020304" pitchFamily="18" charset="0"/>
              </a:rPr>
              <a:t>Анализ внутренней системы</a:t>
            </a:r>
            <a:r>
              <a:rPr lang="en-US" b="0" i="0" dirty="0">
                <a:effectLst/>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lvl="2"/>
            <a:r>
              <a:rPr lang="ru-RU" b="0" i="0" dirty="0">
                <a:effectLst/>
                <a:latin typeface="Times New Roman" panose="02020603050405020304" pitchFamily="18" charset="0"/>
                <a:cs typeface="Times New Roman" panose="02020603050405020304" pitchFamily="18" charset="0"/>
              </a:rPr>
              <a:t>- Взаимодействие со всеми</a:t>
            </a:r>
          </a:p>
          <a:p>
            <a:r>
              <a:rPr lang="ru-RU" b="0" i="0" dirty="0">
                <a:effectLst/>
                <a:latin typeface="Times New Roman" panose="02020603050405020304" pitchFamily="18" charset="0"/>
                <a:cs typeface="Times New Roman" panose="02020603050405020304" pitchFamily="18" charset="0"/>
              </a:rPr>
              <a:t>	структурами компании</a:t>
            </a:r>
            <a:endParaRPr lang="ru-RU"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ru-RU" b="0" i="0" dirty="0">
                <a:effectLst/>
                <a:latin typeface="Times New Roman" panose="02020603050405020304" pitchFamily="18" charset="0"/>
                <a:cs typeface="Times New Roman" panose="02020603050405020304" pitchFamily="18" charset="0"/>
              </a:rPr>
              <a:t>Знакомство со всеми бизнес-процессами</a:t>
            </a:r>
          </a:p>
        </p:txBody>
      </p:sp>
      <p:sp>
        <p:nvSpPr>
          <p:cNvPr id="7" name="Прямоугольник 6">
            <a:extLst>
              <a:ext uri="{FF2B5EF4-FFF2-40B4-BE49-F238E27FC236}">
                <a16:creationId xmlns:a16="http://schemas.microsoft.com/office/drawing/2014/main" id="{CC0405A1-7C5D-498F-A96A-174AC52A2B38}"/>
              </a:ext>
            </a:extLst>
          </p:cNvPr>
          <p:cNvSpPr/>
          <p:nvPr/>
        </p:nvSpPr>
        <p:spPr>
          <a:xfrm>
            <a:off x="-79696" y="3811357"/>
            <a:ext cx="6266576" cy="923330"/>
          </a:xfrm>
          <a:prstGeom prst="rect">
            <a:avLst/>
          </a:prstGeom>
        </p:spPr>
        <p:txBody>
          <a:bodyPr wrap="square">
            <a:spAutoFit/>
          </a:bodyPr>
          <a:lstStyle/>
          <a:p>
            <a:pPr algn="just"/>
            <a:r>
              <a:rPr lang="ru-RU" b="0" i="0" dirty="0">
                <a:effectLst/>
                <a:latin typeface="Times New Roman" panose="02020603050405020304" pitchFamily="18" charset="0"/>
                <a:cs typeface="Times New Roman" panose="02020603050405020304" pitchFamily="18" charset="0"/>
              </a:rPr>
              <a:t>Аналитик собирает пазл</a:t>
            </a:r>
            <a:r>
              <a:rPr lang="en-US" b="0" i="0" dirty="0">
                <a:effectLst/>
                <a:latin typeface="Times New Roman" panose="02020603050405020304" pitchFamily="18" charset="0"/>
                <a:cs typeface="Times New Roman" panose="02020603050405020304" pitchFamily="18" charset="0"/>
              </a:rPr>
              <a:t> </a:t>
            </a:r>
            <a:r>
              <a:rPr lang="ru-RU" b="0" i="0" dirty="0">
                <a:effectLst/>
                <a:latin typeface="Times New Roman" panose="02020603050405020304" pitchFamily="18" charset="0"/>
                <a:cs typeface="Times New Roman" panose="02020603050405020304" pitchFamily="18" charset="0"/>
              </a:rPr>
              <a:t>из всех бизнес-процессов компании</a:t>
            </a:r>
            <a:endParaRPr lang="en-US" b="0" i="0" dirty="0">
              <a:effectLst/>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ru-RU" b="0" i="0" dirty="0">
              <a:effectLst/>
              <a:latin typeface="Times New Roman" panose="02020603050405020304" pitchFamily="18" charset="0"/>
              <a:cs typeface="Times New Roman" panose="02020603050405020304" pitchFamily="18" charset="0"/>
            </a:endParaRPr>
          </a:p>
        </p:txBody>
      </p:sp>
      <p:sp>
        <p:nvSpPr>
          <p:cNvPr id="2" name="Прямоугольник 1">
            <a:extLst>
              <a:ext uri="{FF2B5EF4-FFF2-40B4-BE49-F238E27FC236}">
                <a16:creationId xmlns:a16="http://schemas.microsoft.com/office/drawing/2014/main" id="{B0F668FD-E712-7FEF-AE27-DD607F959077}"/>
              </a:ext>
            </a:extLst>
          </p:cNvPr>
          <p:cNvSpPr/>
          <p:nvPr/>
        </p:nvSpPr>
        <p:spPr>
          <a:xfrm>
            <a:off x="-2" y="4911645"/>
            <a:ext cx="5538055" cy="923330"/>
          </a:xfrm>
          <a:prstGeom prst="rect">
            <a:avLst/>
          </a:prstGeom>
        </p:spPr>
        <p:txBody>
          <a:bodyPr wrap="none">
            <a:spAutoFit/>
          </a:bodyPr>
          <a:lstStyle/>
          <a:p>
            <a:r>
              <a:rPr lang="ru-RU" b="0" i="0" dirty="0">
                <a:effectLst/>
                <a:latin typeface="Times New Roman" panose="02020603050405020304" pitchFamily="18" charset="0"/>
                <a:cs typeface="Times New Roman" panose="02020603050405020304" pitchFamily="18" charset="0"/>
              </a:rPr>
              <a:t>Международный стандарт по бизнес-анализу ВАВОК.</a:t>
            </a:r>
          </a:p>
          <a:p>
            <a:endParaRPr lang="ru-RU" b="0" i="0" dirty="0">
              <a:effectLst/>
              <a:latin typeface="Times New Roman" panose="02020603050405020304" pitchFamily="18" charset="0"/>
              <a:cs typeface="Times New Roman" panose="02020603050405020304" pitchFamily="18" charset="0"/>
            </a:endParaRPr>
          </a:p>
          <a:p>
            <a:r>
              <a:rPr lang="ru-RU" dirty="0">
                <a:latin typeface="Times New Roman" panose="02020603050405020304" pitchFamily="18" charset="0"/>
                <a:cs typeface="Times New Roman" panose="02020603050405020304" pitchFamily="18" charset="0"/>
              </a:rPr>
              <a:t>ВАВО</a:t>
            </a:r>
            <a:r>
              <a:rPr lang="en-US" dirty="0">
                <a:latin typeface="Times New Roman" panose="02020603050405020304" pitchFamily="18" charset="0"/>
                <a:cs typeface="Times New Roman" panose="02020603050405020304" pitchFamily="18" charset="0"/>
              </a:rPr>
              <a:t>K </a:t>
            </a:r>
            <a:r>
              <a:rPr lang="ru-RU" dirty="0">
                <a:latin typeface="Times New Roman" panose="02020603050405020304" pitchFamily="18" charset="0"/>
                <a:cs typeface="Times New Roman" panose="02020603050405020304" pitchFamily="18" charset="0"/>
              </a:rPr>
              <a:t>регламентирует работу бизнес-аналитика.</a:t>
            </a:r>
          </a:p>
        </p:txBody>
      </p:sp>
      <p:sp>
        <p:nvSpPr>
          <p:cNvPr id="10" name="TextBox 9">
            <a:extLst>
              <a:ext uri="{FF2B5EF4-FFF2-40B4-BE49-F238E27FC236}">
                <a16:creationId xmlns:a16="http://schemas.microsoft.com/office/drawing/2014/main" id="{D6C11BA7-EBAC-F340-556D-82DF5FFAC669}"/>
              </a:ext>
            </a:extLst>
          </p:cNvPr>
          <p:cNvSpPr txBox="1"/>
          <p:nvPr/>
        </p:nvSpPr>
        <p:spPr>
          <a:xfrm>
            <a:off x="1377738" y="694328"/>
            <a:ext cx="9825211" cy="369332"/>
          </a:xfrm>
          <a:prstGeom prst="rect">
            <a:avLst/>
          </a:prstGeom>
          <a:noFill/>
        </p:spPr>
        <p:txBody>
          <a:bodyPr wrap="square">
            <a:spAutoFit/>
          </a:bodyPr>
          <a:lstStyle/>
          <a:p>
            <a:pPr algn="ctr"/>
            <a:r>
              <a:rPr lang="ru-RU" b="0" i="0" dirty="0">
                <a:effectLst/>
                <a:latin typeface="Times New Roman" panose="02020603050405020304" pitchFamily="18" charset="0"/>
                <a:cs typeface="Times New Roman" panose="02020603050405020304" pitchFamily="18" charset="0"/>
              </a:rPr>
              <a:t>Аналитик занимается обработкой информации, анализируя внутренние и внешние источники.</a:t>
            </a:r>
          </a:p>
        </p:txBody>
      </p:sp>
    </p:spTree>
    <p:extLst>
      <p:ext uri="{BB962C8B-B14F-4D97-AF65-F5344CB8AC3E}">
        <p14:creationId xmlns:p14="http://schemas.microsoft.com/office/powerpoint/2010/main" val="8994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6" presetClass="entr" presetSubtype="32"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out)">
                                      <p:cBhvr>
                                        <p:cTn id="21" dur="2000"/>
                                        <p:tgtEl>
                                          <p:spTgt spid="6"/>
                                        </p:tgtEl>
                                      </p:cBhvr>
                                    </p:animEffect>
                                  </p:childTnLst>
                                </p:cTn>
                              </p:par>
                            </p:childTnLst>
                          </p:cTn>
                        </p:par>
                        <p:par>
                          <p:cTn id="22" fill="hold">
                            <p:stCondLst>
                              <p:cond delay="3500"/>
                            </p:stCondLst>
                            <p:childTnLst>
                              <p:par>
                                <p:cTn id="23" presetID="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4000"/>
                            </p:stCondLst>
                            <p:childTnLst>
                              <p:par>
                                <p:cTn id="28" presetID="21" presetClass="entr" presetSubtype="1"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5F807159-201F-8699-9F04-AB01AE323B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56" r="19158"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Прямоугольник 1">
            <a:extLst>
              <a:ext uri="{FF2B5EF4-FFF2-40B4-BE49-F238E27FC236}">
                <a16:creationId xmlns:a16="http://schemas.microsoft.com/office/drawing/2014/main" id="{88AD1701-419E-62AE-F815-99FA7DE3C366}"/>
              </a:ext>
            </a:extLst>
          </p:cNvPr>
          <p:cNvSpPr/>
          <p:nvPr/>
        </p:nvSpPr>
        <p:spPr>
          <a:xfrm>
            <a:off x="838200" y="2434201"/>
            <a:ext cx="3822189" cy="3742762"/>
          </a:xfrm>
          <a:prstGeom prst="rect">
            <a:avLst/>
          </a:prstGeom>
        </p:spPr>
        <p:txBody>
          <a:bodyPr vert="horz" lIns="91440" tIns="45720" rIns="91440" bIns="45720" rtlCol="0">
            <a:normAutofit/>
          </a:bodyPr>
          <a:lstStyle/>
          <a:p>
            <a:pPr>
              <a:lnSpc>
                <a:spcPct val="90000"/>
              </a:lnSpc>
              <a:spcAft>
                <a:spcPts val="600"/>
              </a:spcAft>
            </a:pPr>
            <a:r>
              <a:rPr lang="en-US" sz="2000" b="0" i="0" dirty="0" err="1">
                <a:effectLst/>
                <a:latin typeface="Times New Roman" panose="02020603050405020304" pitchFamily="18" charset="0"/>
                <a:cs typeface="Times New Roman" panose="02020603050405020304" pitchFamily="18" charset="0"/>
              </a:rPr>
              <a:t>Какие</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аналитики</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бывают</a:t>
            </a:r>
            <a:r>
              <a:rPr lang="en-US" sz="2000" b="0" i="0" dirty="0">
                <a:effectLst/>
                <a:latin typeface="Times New Roman" panose="02020603050405020304" pitchFamily="18" charset="0"/>
                <a:cs typeface="Times New Roman" panose="02020603050405020304" pitchFamily="18" charset="0"/>
              </a:rPr>
              <a:t> в IT:</a:t>
            </a:r>
          </a:p>
          <a:p>
            <a:pPr indent="-228600">
              <a:lnSpc>
                <a:spcPct val="90000"/>
              </a:lnSpc>
              <a:spcAft>
                <a:spcPts val="600"/>
              </a:spcAf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000" b="0" i="0" dirty="0" err="1">
                <a:effectLst/>
                <a:latin typeface="Times New Roman" panose="02020603050405020304" pitchFamily="18" charset="0"/>
                <a:cs typeface="Times New Roman" panose="02020603050405020304" pitchFamily="18" charset="0"/>
              </a:rPr>
              <a:t>Бизнес</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аналитики</a:t>
            </a:r>
            <a:endParaRPr lang="en-US" sz="2000" b="0" i="0"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000" b="0" i="0" dirty="0" err="1">
                <a:effectLst/>
                <a:latin typeface="Times New Roman" panose="02020603050405020304" pitchFamily="18" charset="0"/>
                <a:cs typeface="Times New Roman" panose="02020603050405020304" pitchFamily="18" charset="0"/>
              </a:rPr>
              <a:t>Системные</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аналитики</a:t>
            </a:r>
            <a:endParaRPr lang="en-US" sz="2000" b="0" i="0" dirty="0">
              <a:effectLst/>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000" b="0" i="0" dirty="0" err="1">
                <a:effectLst/>
                <a:latin typeface="Times New Roman" panose="02020603050405020304" pitchFamily="18" charset="0"/>
                <a:cs typeface="Times New Roman" panose="02020603050405020304" pitchFamily="18" charset="0"/>
              </a:rPr>
              <a:t>Аналитики</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данных</a:t>
            </a: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340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 calcmode="lin" valueType="num">
                                      <p:cBhvr additive="base">
                                        <p:cTn id="16"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8" fill="hold" grpId="0" nodeType="after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8" fill="hold" grpId="0" nodeType="after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 calcmode="lin" valueType="num">
                                      <p:cBhvr additive="base">
                                        <p:cTn id="26"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419ADC7-DE7C-464E-9F88-6CAB6F61B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a:extLst>
              <a:ext uri="{FF2B5EF4-FFF2-40B4-BE49-F238E27FC236}">
                <a16:creationId xmlns:a16="http://schemas.microsoft.com/office/drawing/2014/main" id="{C9DEEF21-F0CB-47CC-BB20-71670BDC046A}"/>
              </a:ext>
            </a:extLst>
          </p:cNvPr>
          <p:cNvSpPr/>
          <p:nvPr/>
        </p:nvSpPr>
        <p:spPr>
          <a:xfrm>
            <a:off x="6923220" y="339048"/>
            <a:ext cx="5074940" cy="2252930"/>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100" b="0" i="0" kern="1200" dirty="0" err="1">
                <a:solidFill>
                  <a:schemeClr val="tx1"/>
                </a:solidFill>
                <a:effectLst/>
                <a:latin typeface="Times New Roman" panose="02020603050405020304" pitchFamily="18" charset="0"/>
                <a:ea typeface="+mj-ea"/>
                <a:cs typeface="Times New Roman" panose="02020603050405020304" pitchFamily="18" charset="0"/>
              </a:rPr>
              <a:t>Бизнес-аналитик</a:t>
            </a:r>
            <a:r>
              <a:rPr lang="en-US" sz="3100" b="0" i="0" kern="1200" dirty="0">
                <a:solidFill>
                  <a:schemeClr val="tx1"/>
                </a:solidFill>
                <a:effectLst/>
                <a:latin typeface="Times New Roman" panose="02020603050405020304" pitchFamily="18" charset="0"/>
                <a:ea typeface="+mj-ea"/>
                <a:cs typeface="Times New Roman" panose="02020603050405020304" pitchFamily="18" charset="0"/>
              </a:rPr>
              <a:t> - </a:t>
            </a:r>
            <a:r>
              <a:rPr lang="en-US" sz="3100" b="0" i="0" kern="1200" dirty="0" err="1">
                <a:solidFill>
                  <a:schemeClr val="tx1"/>
                </a:solidFill>
                <a:effectLst/>
                <a:latin typeface="Times New Roman" panose="02020603050405020304" pitchFamily="18" charset="0"/>
                <a:ea typeface="+mj-ea"/>
                <a:cs typeface="Times New Roman" panose="02020603050405020304" pitchFamily="18" charset="0"/>
              </a:rPr>
              <a:t>это</a:t>
            </a:r>
            <a:r>
              <a:rPr lang="en-US" sz="3100" b="0" i="0" kern="1200" dirty="0">
                <a:solidFill>
                  <a:schemeClr val="tx1"/>
                </a:solidFill>
                <a:effectLst/>
                <a:latin typeface="Times New Roman" panose="02020603050405020304" pitchFamily="18" charset="0"/>
                <a:ea typeface="+mj-ea"/>
                <a:cs typeface="Times New Roman" panose="02020603050405020304" pitchFamily="18" charset="0"/>
              </a:rPr>
              <a:t> </a:t>
            </a:r>
            <a:r>
              <a:rPr lang="en-US" sz="3100" b="0" i="0" kern="1200" dirty="0" err="1">
                <a:solidFill>
                  <a:schemeClr val="tx1"/>
                </a:solidFill>
                <a:effectLst/>
                <a:latin typeface="Times New Roman" panose="02020603050405020304" pitchFamily="18" charset="0"/>
                <a:ea typeface="+mj-ea"/>
                <a:cs typeface="Times New Roman" panose="02020603050405020304" pitchFamily="18" charset="0"/>
              </a:rPr>
              <a:t>сотрудник</a:t>
            </a:r>
            <a:r>
              <a:rPr lang="en-US" sz="3100" b="0" i="0" kern="1200" dirty="0">
                <a:solidFill>
                  <a:schemeClr val="tx1"/>
                </a:solidFill>
                <a:effectLst/>
                <a:latin typeface="Times New Roman" panose="02020603050405020304" pitchFamily="18" charset="0"/>
                <a:ea typeface="+mj-ea"/>
                <a:cs typeface="Times New Roman" panose="02020603050405020304" pitchFamily="18" charset="0"/>
              </a:rPr>
              <a:t>, </a:t>
            </a:r>
            <a:r>
              <a:rPr lang="en-US" sz="3100" b="0" i="0" kern="1200" dirty="0" err="1">
                <a:solidFill>
                  <a:schemeClr val="tx1"/>
                </a:solidFill>
                <a:effectLst/>
                <a:latin typeface="Times New Roman" panose="02020603050405020304" pitchFamily="18" charset="0"/>
                <a:ea typeface="+mj-ea"/>
                <a:cs typeface="Times New Roman" panose="02020603050405020304" pitchFamily="18" charset="0"/>
              </a:rPr>
              <a:t>который</a:t>
            </a:r>
            <a:r>
              <a:rPr lang="en-US" sz="3100" b="0" i="0" kern="1200" dirty="0">
                <a:solidFill>
                  <a:schemeClr val="tx1"/>
                </a:solidFill>
                <a:effectLst/>
                <a:latin typeface="Times New Roman" panose="02020603050405020304" pitchFamily="18" charset="0"/>
                <a:ea typeface="+mj-ea"/>
                <a:cs typeface="Times New Roman" panose="02020603050405020304" pitchFamily="18" charset="0"/>
              </a:rPr>
              <a:t> </a:t>
            </a:r>
            <a:r>
              <a:rPr lang="en-US" sz="3100" b="0" i="0" kern="1200" dirty="0" err="1">
                <a:solidFill>
                  <a:schemeClr val="tx1"/>
                </a:solidFill>
                <a:effectLst/>
                <a:latin typeface="Times New Roman" panose="02020603050405020304" pitchFamily="18" charset="0"/>
                <a:ea typeface="+mj-ea"/>
                <a:cs typeface="Times New Roman" panose="02020603050405020304" pitchFamily="18" charset="0"/>
              </a:rPr>
              <a:t>собирает</a:t>
            </a:r>
            <a:r>
              <a:rPr lang="en-US" sz="3100" b="0" i="0" kern="1200" dirty="0">
                <a:solidFill>
                  <a:schemeClr val="tx1"/>
                </a:solidFill>
                <a:effectLst/>
                <a:latin typeface="Times New Roman" panose="02020603050405020304" pitchFamily="18" charset="0"/>
                <a:ea typeface="+mj-ea"/>
                <a:cs typeface="Times New Roman" panose="02020603050405020304" pitchFamily="18" charset="0"/>
              </a:rPr>
              <a:t> </a:t>
            </a:r>
            <a:r>
              <a:rPr lang="en-US" sz="3100" b="0" i="0" kern="1200" dirty="0" err="1">
                <a:solidFill>
                  <a:schemeClr val="tx1"/>
                </a:solidFill>
                <a:effectLst/>
                <a:latin typeface="Times New Roman" panose="02020603050405020304" pitchFamily="18" charset="0"/>
                <a:ea typeface="+mj-ea"/>
                <a:cs typeface="Times New Roman" panose="02020603050405020304" pitchFamily="18" charset="0"/>
              </a:rPr>
              <a:t>данные</a:t>
            </a:r>
            <a:r>
              <a:rPr lang="en-US" sz="3100" b="0" i="0" kern="1200" dirty="0">
                <a:solidFill>
                  <a:schemeClr val="tx1"/>
                </a:solidFill>
                <a:effectLst/>
                <a:latin typeface="Times New Roman" panose="02020603050405020304" pitchFamily="18" charset="0"/>
                <a:ea typeface="+mj-ea"/>
                <a:cs typeface="Times New Roman" panose="02020603050405020304" pitchFamily="18" charset="0"/>
              </a:rPr>
              <a:t>, </a:t>
            </a:r>
            <a:r>
              <a:rPr lang="en-US" sz="3100" b="0" i="0" kern="1200" dirty="0" err="1">
                <a:solidFill>
                  <a:schemeClr val="tx1"/>
                </a:solidFill>
                <a:effectLst/>
                <a:latin typeface="Times New Roman" panose="02020603050405020304" pitchFamily="18" charset="0"/>
                <a:ea typeface="+mj-ea"/>
                <a:cs typeface="Times New Roman" panose="02020603050405020304" pitchFamily="18" charset="0"/>
              </a:rPr>
              <a:t>регламентирует</a:t>
            </a:r>
            <a:r>
              <a:rPr lang="en-US" sz="3100" b="0" i="0" kern="1200" dirty="0">
                <a:solidFill>
                  <a:schemeClr val="tx1"/>
                </a:solidFill>
                <a:effectLst/>
                <a:latin typeface="Times New Roman" panose="02020603050405020304" pitchFamily="18" charset="0"/>
                <a:ea typeface="+mj-ea"/>
                <a:cs typeface="Times New Roman" panose="02020603050405020304" pitchFamily="18" charset="0"/>
              </a:rPr>
              <a:t> и </a:t>
            </a:r>
            <a:r>
              <a:rPr lang="en-US" sz="3100" b="0" i="0" kern="1200" dirty="0" err="1">
                <a:solidFill>
                  <a:schemeClr val="tx1"/>
                </a:solidFill>
                <a:effectLst/>
                <a:latin typeface="Times New Roman" panose="02020603050405020304" pitchFamily="18" charset="0"/>
                <a:ea typeface="+mj-ea"/>
                <a:cs typeface="Times New Roman" panose="02020603050405020304" pitchFamily="18" charset="0"/>
              </a:rPr>
              <a:t>классифицирует</a:t>
            </a:r>
            <a:r>
              <a:rPr lang="en-US" sz="3100" b="0" i="0" kern="1200" dirty="0">
                <a:solidFill>
                  <a:schemeClr val="tx1"/>
                </a:solidFill>
                <a:effectLst/>
                <a:latin typeface="Times New Roman" panose="02020603050405020304" pitchFamily="18" charset="0"/>
                <a:ea typeface="+mj-ea"/>
                <a:cs typeface="Times New Roman" panose="02020603050405020304" pitchFamily="18" charset="0"/>
              </a:rPr>
              <a:t> </a:t>
            </a:r>
            <a:r>
              <a:rPr lang="en-US" sz="3100" b="0" i="0" kern="1200" dirty="0" err="1">
                <a:solidFill>
                  <a:schemeClr val="tx1"/>
                </a:solidFill>
                <a:effectLst/>
                <a:latin typeface="Times New Roman" panose="02020603050405020304" pitchFamily="18" charset="0"/>
                <a:ea typeface="+mj-ea"/>
                <a:cs typeface="Times New Roman" panose="02020603050405020304" pitchFamily="18" charset="0"/>
              </a:rPr>
              <a:t>бизнес-процессы</a:t>
            </a:r>
            <a:r>
              <a:rPr lang="en-US" sz="3100" b="0" i="0" kern="1200" dirty="0">
                <a:solidFill>
                  <a:schemeClr val="tx1"/>
                </a:solidFill>
                <a:effectLst/>
                <a:latin typeface="Times New Roman" panose="02020603050405020304" pitchFamily="18" charset="0"/>
                <a:ea typeface="+mj-ea"/>
                <a:cs typeface="Times New Roman" panose="02020603050405020304" pitchFamily="18" charset="0"/>
              </a:rPr>
              <a:t>.</a:t>
            </a:r>
          </a:p>
        </p:txBody>
      </p:sp>
      <p:sp>
        <p:nvSpPr>
          <p:cNvPr id="4" name="Прямоугольник 3">
            <a:extLst>
              <a:ext uri="{FF2B5EF4-FFF2-40B4-BE49-F238E27FC236}">
                <a16:creationId xmlns:a16="http://schemas.microsoft.com/office/drawing/2014/main" id="{C19FAF75-5B64-445F-9EB1-7B5F960E3DFF}"/>
              </a:ext>
            </a:extLst>
          </p:cNvPr>
          <p:cNvSpPr/>
          <p:nvPr/>
        </p:nvSpPr>
        <p:spPr>
          <a:xfrm>
            <a:off x="6804035" y="2591978"/>
            <a:ext cx="2206960" cy="4524315"/>
          </a:xfrm>
          <a:prstGeom prst="rect">
            <a:avLst/>
          </a:prstGeom>
        </p:spPr>
        <p:txBody>
          <a:bodyPr wrap="square">
            <a:spAutoFit/>
          </a:bodyPr>
          <a:lstStyle/>
          <a:p>
            <a:pPr algn="just" defTabSz="557784">
              <a:spcAft>
                <a:spcPts val="600"/>
              </a:spcAft>
            </a:pPr>
            <a:r>
              <a:rPr lang="ru-RU" sz="1200" kern="1200" dirty="0">
                <a:solidFill>
                  <a:schemeClr val="tx1"/>
                </a:solidFill>
                <a:latin typeface="Times New Roman" panose="02020603050405020304" pitchFamily="18" charset="0"/>
                <a:cs typeface="Times New Roman" panose="02020603050405020304" pitchFamily="18" charset="0"/>
              </a:rPr>
              <a:t>Задачи бизнес аналитика:</a:t>
            </a:r>
          </a:p>
          <a:p>
            <a:pPr algn="just" defTabSz="557784">
              <a:spcAft>
                <a:spcPts val="600"/>
              </a:spcAft>
            </a:pPr>
            <a:endParaRPr lang="ru-RU" sz="1200" kern="1200" dirty="0">
              <a:solidFill>
                <a:schemeClr val="tx1"/>
              </a:solidFill>
              <a:latin typeface="Times New Roman" panose="02020603050405020304" pitchFamily="18" charset="0"/>
              <a:cs typeface="Times New Roman" panose="02020603050405020304" pitchFamily="18" charset="0"/>
            </a:endParaRPr>
          </a:p>
          <a:p>
            <a:pPr marL="174308" indent="-174308" algn="just"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Проанализировать</a:t>
            </a:r>
          </a:p>
          <a:p>
            <a:pPr marL="174308" indent="-174308" algn="just"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Выявить</a:t>
            </a:r>
          </a:p>
          <a:p>
            <a:pPr marL="174308" indent="-174308" algn="just"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Согласовать</a:t>
            </a:r>
          </a:p>
          <a:p>
            <a:pPr marL="174308" indent="-174308"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Знакомство с заказчиком</a:t>
            </a:r>
          </a:p>
          <a:p>
            <a:pPr marL="174308" indent="-174308"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Сбор информации о будущем продукте или проекте</a:t>
            </a:r>
          </a:p>
          <a:p>
            <a:pPr marL="174308" indent="-174308"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Фиксация всех договоренностей</a:t>
            </a:r>
          </a:p>
          <a:p>
            <a:pPr marL="174308" indent="-174308" algn="just"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Предиктивная аналитика по внедрению продукта или проекта</a:t>
            </a:r>
          </a:p>
          <a:p>
            <a:pPr marL="174308" indent="-174308" algn="just"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Предложение </a:t>
            </a:r>
            <a:r>
              <a:rPr lang="en-US" sz="1200" kern="1200" dirty="0">
                <a:solidFill>
                  <a:schemeClr val="tx1"/>
                </a:solidFill>
                <a:latin typeface="Times New Roman" panose="02020603050405020304" pitchFamily="18" charset="0"/>
                <a:cs typeface="Times New Roman" panose="02020603050405020304" pitchFamily="18" charset="0"/>
              </a:rPr>
              <a:t>IT</a:t>
            </a:r>
            <a:r>
              <a:rPr lang="ru-RU" sz="1200" kern="1200" dirty="0">
                <a:solidFill>
                  <a:schemeClr val="tx1"/>
                </a:solidFill>
                <a:latin typeface="Times New Roman" panose="02020603050405020304" pitchFamily="18" charset="0"/>
                <a:cs typeface="Times New Roman" panose="02020603050405020304" pitchFamily="18" charset="0"/>
              </a:rPr>
              <a:t>-решений для заказчика</a:t>
            </a:r>
          </a:p>
          <a:p>
            <a:pPr marL="174308" indent="-174308" algn="just"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Выявление потребностей заказчика</a:t>
            </a:r>
          </a:p>
          <a:p>
            <a:pPr algn="just">
              <a:spcAft>
                <a:spcPts val="600"/>
              </a:spcAft>
            </a:pPr>
            <a:endParaRPr lang="ru-RU" sz="1200" b="0" i="0" dirty="0">
              <a:effectLst/>
              <a:latin typeface="Times New Roman" panose="02020603050405020304" pitchFamily="18" charset="0"/>
              <a:cs typeface="Times New Roman" panose="02020603050405020304" pitchFamily="18" charset="0"/>
            </a:endParaRPr>
          </a:p>
        </p:txBody>
      </p:sp>
      <p:sp>
        <p:nvSpPr>
          <p:cNvPr id="11" name="Прямоугольник 10">
            <a:extLst>
              <a:ext uri="{FF2B5EF4-FFF2-40B4-BE49-F238E27FC236}">
                <a16:creationId xmlns:a16="http://schemas.microsoft.com/office/drawing/2014/main" id="{EF977C66-9938-4152-81A1-BA8FDF851BB9}"/>
              </a:ext>
            </a:extLst>
          </p:cNvPr>
          <p:cNvSpPr/>
          <p:nvPr/>
        </p:nvSpPr>
        <p:spPr>
          <a:xfrm>
            <a:off x="9350120" y="2591978"/>
            <a:ext cx="2308914" cy="1246495"/>
          </a:xfrm>
          <a:prstGeom prst="rect">
            <a:avLst/>
          </a:prstGeom>
        </p:spPr>
        <p:txBody>
          <a:bodyPr wrap="square">
            <a:spAutoFit/>
          </a:bodyPr>
          <a:lstStyle/>
          <a:p>
            <a:pPr algn="just" defTabSz="557784">
              <a:spcAft>
                <a:spcPts val="600"/>
              </a:spcAft>
            </a:pPr>
            <a:r>
              <a:rPr lang="ru-RU" sz="1200" kern="1200" dirty="0">
                <a:solidFill>
                  <a:schemeClr val="tx1"/>
                </a:solidFill>
                <a:latin typeface="Times New Roman" panose="02020603050405020304" pitchFamily="18" charset="0"/>
                <a:cs typeface="Times New Roman" panose="02020603050405020304" pitchFamily="18" charset="0"/>
              </a:rPr>
              <a:t>Задачи бизнес-аналитика в </a:t>
            </a:r>
            <a:r>
              <a:rPr lang="en-US" sz="1200" kern="1200" dirty="0">
                <a:solidFill>
                  <a:schemeClr val="tx1"/>
                </a:solidFill>
                <a:latin typeface="Times New Roman" panose="02020603050405020304" pitchFamily="18" charset="0"/>
                <a:cs typeface="Times New Roman" panose="02020603050405020304" pitchFamily="18" charset="0"/>
              </a:rPr>
              <a:t>IT</a:t>
            </a:r>
            <a:r>
              <a:rPr lang="ru-RU" sz="1200" kern="1200" dirty="0">
                <a:solidFill>
                  <a:schemeClr val="tx1"/>
                </a:solidFill>
                <a:latin typeface="Times New Roman" panose="02020603050405020304" pitchFamily="18" charset="0"/>
                <a:cs typeface="Times New Roman" panose="02020603050405020304" pitchFamily="18" charset="0"/>
              </a:rPr>
              <a:t>:</a:t>
            </a:r>
          </a:p>
          <a:p>
            <a:pPr algn="just" defTabSz="557784">
              <a:spcAft>
                <a:spcPts val="600"/>
              </a:spcAft>
            </a:pPr>
            <a:endParaRPr lang="ru-RU" sz="1200" kern="1200" dirty="0">
              <a:solidFill>
                <a:schemeClr val="tx1"/>
              </a:solidFill>
              <a:latin typeface="Times New Roman" panose="02020603050405020304" pitchFamily="18" charset="0"/>
              <a:cs typeface="Times New Roman" panose="02020603050405020304" pitchFamily="18" charset="0"/>
            </a:endParaRPr>
          </a:p>
          <a:p>
            <a:pPr marL="174308" indent="-174308" algn="just"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Описание бизнес-</a:t>
            </a:r>
            <a:r>
              <a:rPr lang="ru-RU" sz="1200" kern="1200" dirty="0" err="1">
                <a:solidFill>
                  <a:schemeClr val="tx1"/>
                </a:solidFill>
                <a:latin typeface="Times New Roman" panose="02020603050405020304" pitchFamily="18" charset="0"/>
                <a:cs typeface="Times New Roman" panose="02020603050405020304" pitchFamily="18" charset="0"/>
              </a:rPr>
              <a:t>процесов</a:t>
            </a:r>
            <a:endParaRPr lang="ru-RU" sz="1200" kern="1200" dirty="0">
              <a:solidFill>
                <a:schemeClr val="tx1"/>
              </a:solidFill>
              <a:latin typeface="Times New Roman" panose="02020603050405020304" pitchFamily="18" charset="0"/>
              <a:cs typeface="Times New Roman" panose="02020603050405020304" pitchFamily="18" charset="0"/>
            </a:endParaRPr>
          </a:p>
          <a:p>
            <a:pPr marL="174308" indent="-174308" algn="just" defTabSz="557784">
              <a:spcAft>
                <a:spcPts val="600"/>
              </a:spcAft>
              <a:buFont typeface="Arial" panose="020B0604020202020204" pitchFamily="34" charset="0"/>
              <a:buChar char="•"/>
            </a:pPr>
            <a:r>
              <a:rPr lang="ru-RU" sz="1200" kern="1200" dirty="0">
                <a:solidFill>
                  <a:schemeClr val="tx1"/>
                </a:solidFill>
                <a:latin typeface="Times New Roman" panose="02020603050405020304" pitchFamily="18" charset="0"/>
                <a:cs typeface="Times New Roman" panose="02020603050405020304" pitchFamily="18" charset="0"/>
              </a:rPr>
              <a:t>Проработка бизнес-требований к системе</a:t>
            </a:r>
            <a:endParaRPr lang="ru-RU" sz="1200" b="0" i="0" dirty="0">
              <a:effectLst/>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104C9B59-F9EC-32FE-92FB-635E50D59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40" y="1306582"/>
            <a:ext cx="5917222" cy="4244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anim calcmode="lin" valueType="num">
                                      <p:cBhvr>
                                        <p:cTn id="8" dur="2000" fill="hold"/>
                                        <p:tgtEl>
                                          <p:spTgt spid="4098"/>
                                        </p:tgtEl>
                                        <p:attrNameLst>
                                          <p:attrName>ppt_w</p:attrName>
                                        </p:attrNameLst>
                                      </p:cBhvr>
                                      <p:tavLst>
                                        <p:tav tm="0" fmla="#ppt_w*sin(2.5*pi*$)">
                                          <p:val>
                                            <p:fltVal val="0"/>
                                          </p:val>
                                        </p:tav>
                                        <p:tav tm="100000">
                                          <p:val>
                                            <p:fltVal val="1"/>
                                          </p:val>
                                        </p:tav>
                                      </p:tavLst>
                                    </p:anim>
                                    <p:anim calcmode="lin" valueType="num">
                                      <p:cBhvr>
                                        <p:cTn id="9" dur="2000" fill="hold"/>
                                        <p:tgtEl>
                                          <p:spTgt spid="4098"/>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31"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3000"/>
                            </p:stCondLst>
                            <p:childTnLst>
                              <p:par>
                                <p:cTn id="18" presetID="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par>
                          <p:cTn id="22" fill="hold">
                            <p:stCondLst>
                              <p:cond delay="3500"/>
                            </p:stCondLst>
                            <p:childTnLst>
                              <p:par>
                                <p:cTn id="23" presetID="2" presetClass="entr" presetSubtype="2"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9E91AE56-2766-4CE3-8CAF-A00CA643C34B}"/>
              </a:ext>
            </a:extLst>
          </p:cNvPr>
          <p:cNvSpPr/>
          <p:nvPr/>
        </p:nvSpPr>
        <p:spPr>
          <a:xfrm>
            <a:off x="61519" y="236417"/>
            <a:ext cx="12054980" cy="923330"/>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Системный </a:t>
            </a:r>
            <a:r>
              <a:rPr lang="ru-RU" b="0" i="0" dirty="0">
                <a:effectLst/>
                <a:latin typeface="Times New Roman" panose="02020603050405020304" pitchFamily="18" charset="0"/>
                <a:cs typeface="Times New Roman" panose="02020603050405020304" pitchFamily="18" charset="0"/>
              </a:rPr>
              <a:t>аналитик преобразует бизнес-требования, функциональные и не функциональные требования к системе.</a:t>
            </a:r>
          </a:p>
          <a:p>
            <a:pPr algn="just"/>
            <a:endParaRPr lang="ru-RU" dirty="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Системный аналитик понимает запросы бизнеса, и переводит их на «язык разработчиков»</a:t>
            </a:r>
            <a:endParaRPr lang="ru-RU" b="0" i="0" dirty="0">
              <a:effectLst/>
              <a:latin typeface="Times New Roman" panose="02020603050405020304" pitchFamily="18"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2F459635-6C65-4D5C-927F-693879BA6C08}"/>
              </a:ext>
            </a:extLst>
          </p:cNvPr>
          <p:cNvSpPr/>
          <p:nvPr/>
        </p:nvSpPr>
        <p:spPr>
          <a:xfrm>
            <a:off x="0" y="1520320"/>
            <a:ext cx="7075671" cy="369332"/>
          </a:xfrm>
          <a:prstGeom prst="rect">
            <a:avLst/>
          </a:prstGeom>
        </p:spPr>
        <p:txBody>
          <a:bodyPr wrap="square">
            <a:spAutoFit/>
          </a:bodyPr>
          <a:lstStyle/>
          <a:p>
            <a:pPr algn="just"/>
            <a:r>
              <a:rPr lang="ru-RU" b="0" i="0" dirty="0">
                <a:effectLst/>
                <a:latin typeface="Times New Roman" panose="02020603050405020304" pitchFamily="18" charset="0"/>
                <a:cs typeface="Times New Roman" panose="02020603050405020304" pitchFamily="18" charset="0"/>
              </a:rPr>
              <a:t>Главный документ для системного аналитика – техническое задание</a:t>
            </a:r>
          </a:p>
        </p:txBody>
      </p:sp>
      <p:sp>
        <p:nvSpPr>
          <p:cNvPr id="8" name="Прямоугольник 7">
            <a:extLst>
              <a:ext uri="{FF2B5EF4-FFF2-40B4-BE49-F238E27FC236}">
                <a16:creationId xmlns:a16="http://schemas.microsoft.com/office/drawing/2014/main" id="{0A4DAAA3-F520-49AE-8DD3-07DAA79B3E11}"/>
              </a:ext>
            </a:extLst>
          </p:cNvPr>
          <p:cNvSpPr/>
          <p:nvPr/>
        </p:nvSpPr>
        <p:spPr>
          <a:xfrm>
            <a:off x="679443" y="2308271"/>
            <a:ext cx="4356898" cy="1200329"/>
          </a:xfrm>
          <a:prstGeom prst="rect">
            <a:avLst/>
          </a:prstGeom>
        </p:spPr>
        <p:txBody>
          <a:bodyPr wrap="none">
            <a:spAutoFit/>
          </a:bodyPr>
          <a:lstStyle/>
          <a:p>
            <a:r>
              <a:rPr lang="ru-RU" b="0" i="0" dirty="0">
                <a:effectLst/>
                <a:latin typeface="Times New Roman" panose="02020603050405020304" pitchFamily="18" charset="0"/>
                <a:cs typeface="Times New Roman" panose="02020603050405020304" pitchFamily="18" charset="0"/>
              </a:rPr>
              <a:t>В техническом  задании аналитик</a:t>
            </a:r>
            <a:r>
              <a:rPr lang="en-US" b="0" i="0" dirty="0">
                <a:effectLst/>
                <a:latin typeface="Times New Roman" panose="02020603050405020304" pitchFamily="18" charset="0"/>
                <a:cs typeface="Times New Roman" panose="02020603050405020304" pitchFamily="18" charset="0"/>
              </a:rPr>
              <a:t>:</a:t>
            </a:r>
            <a:endParaRPr lang="ru-RU"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Систематизирует</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Классифицирует</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Закладывает будущие бизнес-процессы</a:t>
            </a:r>
            <a:endParaRPr lang="ru-RU" dirty="0"/>
          </a:p>
        </p:txBody>
      </p:sp>
      <p:pic>
        <p:nvPicPr>
          <p:cNvPr id="5122" name="Picture 2">
            <a:extLst>
              <a:ext uri="{FF2B5EF4-FFF2-40B4-BE49-F238E27FC236}">
                <a16:creationId xmlns:a16="http://schemas.microsoft.com/office/drawing/2014/main" id="{C910D15F-BEF4-864D-78F0-9C1C9E848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140" y="1889652"/>
            <a:ext cx="4935523" cy="277623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6CD48A45-AD1F-52B8-DE72-CD1E19918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337" y="3612490"/>
            <a:ext cx="4856540" cy="323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24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par>
                          <p:cTn id="8" fill="hold">
                            <p:stCondLst>
                              <p:cond delay="2000"/>
                            </p:stCondLst>
                            <p:childTnLst>
                              <p:par>
                                <p:cTn id="9" presetID="21" presetClass="entr" presetSubtype="2" fill="hold" nodeType="afterEffect">
                                  <p:stCondLst>
                                    <p:cond delay="0"/>
                                  </p:stCondLst>
                                  <p:childTnLst>
                                    <p:set>
                                      <p:cBhvr>
                                        <p:cTn id="10" dur="1" fill="hold">
                                          <p:stCondLst>
                                            <p:cond delay="0"/>
                                          </p:stCondLst>
                                        </p:cTn>
                                        <p:tgtEl>
                                          <p:spTgt spid="5128"/>
                                        </p:tgtEl>
                                        <p:attrNameLst>
                                          <p:attrName>style.visibility</p:attrName>
                                        </p:attrNameLst>
                                      </p:cBhvr>
                                      <p:to>
                                        <p:strVal val="visible"/>
                                      </p:to>
                                    </p:set>
                                    <p:animEffect transition="in" filter="wheel(2)">
                                      <p:cBhvr>
                                        <p:cTn id="11" dur="2000"/>
                                        <p:tgtEl>
                                          <p:spTgt spid="5128"/>
                                        </p:tgtEl>
                                      </p:cBhvr>
                                    </p:animEffect>
                                  </p:childTnLst>
                                </p:cTn>
                              </p:par>
                            </p:childTnLst>
                          </p:cTn>
                        </p:par>
                        <p:par>
                          <p:cTn id="12" fill="hold">
                            <p:stCondLst>
                              <p:cond delay="4000"/>
                            </p:stCondLst>
                            <p:childTnLst>
                              <p:par>
                                <p:cTn id="13" presetID="26"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80">
                                          <p:stCondLst>
                                            <p:cond delay="0"/>
                                          </p:stCondLst>
                                        </p:cTn>
                                        <p:tgtEl>
                                          <p:spTgt spid="3"/>
                                        </p:tgtEl>
                                      </p:cBhvr>
                                    </p:animEffect>
                                    <p:anim calcmode="lin" valueType="num">
                                      <p:cBhvr>
                                        <p:cTn id="1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gtEl>
                                      </p:cBhvr>
                                      <p:to x="100000" y="60000"/>
                                    </p:animScale>
                                    <p:animScale>
                                      <p:cBhvr>
                                        <p:cTn id="22" dur="166" decel="50000">
                                          <p:stCondLst>
                                            <p:cond delay="676"/>
                                          </p:stCondLst>
                                        </p:cTn>
                                        <p:tgtEl>
                                          <p:spTgt spid="3"/>
                                        </p:tgtEl>
                                      </p:cBhvr>
                                      <p:to x="100000" y="100000"/>
                                    </p:animScale>
                                    <p:animScale>
                                      <p:cBhvr>
                                        <p:cTn id="23" dur="26">
                                          <p:stCondLst>
                                            <p:cond delay="1312"/>
                                          </p:stCondLst>
                                        </p:cTn>
                                        <p:tgtEl>
                                          <p:spTgt spid="3"/>
                                        </p:tgtEl>
                                      </p:cBhvr>
                                      <p:to x="100000" y="80000"/>
                                    </p:animScale>
                                    <p:animScale>
                                      <p:cBhvr>
                                        <p:cTn id="24" dur="166" decel="50000">
                                          <p:stCondLst>
                                            <p:cond delay="1338"/>
                                          </p:stCondLst>
                                        </p:cTn>
                                        <p:tgtEl>
                                          <p:spTgt spid="3"/>
                                        </p:tgtEl>
                                      </p:cBhvr>
                                      <p:to x="100000" y="100000"/>
                                    </p:animScale>
                                    <p:animScale>
                                      <p:cBhvr>
                                        <p:cTn id="25" dur="26">
                                          <p:stCondLst>
                                            <p:cond delay="1642"/>
                                          </p:stCondLst>
                                        </p:cTn>
                                        <p:tgtEl>
                                          <p:spTgt spid="3"/>
                                        </p:tgtEl>
                                      </p:cBhvr>
                                      <p:to x="100000" y="90000"/>
                                    </p:animScale>
                                    <p:animScale>
                                      <p:cBhvr>
                                        <p:cTn id="26" dur="166" decel="50000">
                                          <p:stCondLst>
                                            <p:cond delay="1668"/>
                                          </p:stCondLst>
                                        </p:cTn>
                                        <p:tgtEl>
                                          <p:spTgt spid="3"/>
                                        </p:tgtEl>
                                      </p:cBhvr>
                                      <p:to x="100000" y="100000"/>
                                    </p:animScale>
                                    <p:animScale>
                                      <p:cBhvr>
                                        <p:cTn id="27" dur="26">
                                          <p:stCondLst>
                                            <p:cond delay="1808"/>
                                          </p:stCondLst>
                                        </p:cTn>
                                        <p:tgtEl>
                                          <p:spTgt spid="3"/>
                                        </p:tgtEl>
                                      </p:cBhvr>
                                      <p:to x="100000" y="95000"/>
                                    </p:animScale>
                                    <p:animScale>
                                      <p:cBhvr>
                                        <p:cTn id="28" dur="166" decel="50000">
                                          <p:stCondLst>
                                            <p:cond delay="1834"/>
                                          </p:stCondLst>
                                        </p:cTn>
                                        <p:tgtEl>
                                          <p:spTgt spid="3"/>
                                        </p:tgtEl>
                                      </p:cBhvr>
                                      <p:to x="100000" y="100000"/>
                                    </p:animScale>
                                  </p:childTnLst>
                                </p:cTn>
                              </p:par>
                            </p:childTnLst>
                          </p:cTn>
                        </p:par>
                        <p:par>
                          <p:cTn id="29" fill="hold">
                            <p:stCondLst>
                              <p:cond delay="6000"/>
                            </p:stCondLst>
                            <p:childTnLst>
                              <p:par>
                                <p:cTn id="30" presetID="2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6500"/>
                            </p:stCondLst>
                            <p:childTnLst>
                              <p:par>
                                <p:cTn id="34" presetID="2" presetClass="entr" presetSubtype="4"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B280E8A-3EF3-67F4-BEB6-75E0E44E3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31304" y="348292"/>
            <a:ext cx="8215219" cy="6161415"/>
          </a:xfrm>
          <a:prstGeom prst="rect">
            <a:avLst/>
          </a:prstGeom>
          <a:noFill/>
          <a:effectLst>
            <a:softEdge rad="469900"/>
          </a:effectLst>
          <a:scene3d>
            <a:camera prst="perspectiveAbove"/>
            <a:lightRig rig="balanced" dir="t"/>
          </a:scene3d>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6BC2999C-337C-2640-7A6C-A68646DAB26B}"/>
              </a:ext>
            </a:extLst>
          </p:cNvPr>
          <p:cNvSpPr/>
          <p:nvPr/>
        </p:nvSpPr>
        <p:spPr>
          <a:xfrm>
            <a:off x="25568" y="2736503"/>
            <a:ext cx="3951213" cy="2585323"/>
          </a:xfrm>
          <a:prstGeom prst="rect">
            <a:avLst/>
          </a:prstGeom>
        </p:spPr>
        <p:txBody>
          <a:bodyPr wrap="square">
            <a:spAutoFit/>
          </a:bodyPr>
          <a:lstStyle/>
          <a:p>
            <a:r>
              <a:rPr lang="ru-RU" b="0" i="0" dirty="0">
                <a:effectLst/>
                <a:latin typeface="Times New Roman" panose="02020603050405020304" pitchFamily="18" charset="0"/>
                <a:cs typeface="Times New Roman" panose="02020603050405020304" pitchFamily="18" charset="0"/>
              </a:rPr>
              <a:t>Чем занимается аналитик данных</a:t>
            </a:r>
            <a:r>
              <a:rPr lang="en-US" b="0" i="0" dirty="0">
                <a:effectLst/>
                <a:latin typeface="Times New Roman" panose="02020603050405020304" pitchFamily="18" charset="0"/>
                <a:cs typeface="Times New Roman" panose="02020603050405020304" pitchFamily="18" charset="0"/>
              </a:rPr>
              <a:t>?</a:t>
            </a:r>
            <a:endParaRPr lang="ru-RU" b="0" i="0" dirty="0">
              <a:effectLst/>
              <a:latin typeface="Times New Roman" panose="02020603050405020304" pitchFamily="18" charset="0"/>
              <a:cs typeface="Times New Roman" panose="02020603050405020304" pitchFamily="18" charset="0"/>
            </a:endParaRPr>
          </a:p>
          <a:p>
            <a:endParaRPr lang="ru-RU" b="0" i="0" dirty="0">
              <a:effectLst/>
              <a:latin typeface="Times New Roman" panose="02020603050405020304" pitchFamily="18" charset="0"/>
              <a:cs typeface="Times New Roman" panose="02020603050405020304" pitchFamily="18" charset="0"/>
            </a:endParaRPr>
          </a:p>
          <a:p>
            <a:r>
              <a:rPr lang="ru-RU" dirty="0">
                <a:latin typeface="Times New Roman" panose="02020603050405020304" pitchFamily="18" charset="0"/>
                <a:cs typeface="Times New Roman" panose="02020603050405020304" pitchFamily="18" charset="0"/>
              </a:rPr>
              <a:t>Аналитик данных</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b="0" i="0" dirty="0">
                <a:effectLst/>
                <a:latin typeface="Times New Roman" panose="02020603050405020304" pitchFamily="18" charset="0"/>
                <a:cs typeface="Times New Roman" panose="02020603050405020304" pitchFamily="18" charset="0"/>
              </a:rPr>
              <a:t>Обрабатывает большие объемы данных</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Классифицирует данные</a:t>
            </a:r>
          </a:p>
          <a:p>
            <a:pPr marL="285750" indent="-285750">
              <a:buFont typeface="Arial" panose="020B0604020202020204" pitchFamily="34" charset="0"/>
              <a:buChar char="•"/>
            </a:pPr>
            <a:r>
              <a:rPr lang="ru-RU" b="0" i="0" dirty="0">
                <a:effectLst/>
                <a:latin typeface="Times New Roman" panose="02020603050405020304" pitchFamily="18" charset="0"/>
                <a:cs typeface="Times New Roman" panose="02020603050405020304" pitchFamily="18" charset="0"/>
              </a:rPr>
              <a:t>Структурирует данные</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Преобразовывает данные</a:t>
            </a:r>
          </a:p>
          <a:p>
            <a:pPr marL="285750" indent="-285750">
              <a:buFont typeface="Arial" panose="020B0604020202020204" pitchFamily="34" charset="0"/>
              <a:buChar char="•"/>
            </a:pPr>
            <a:r>
              <a:rPr lang="ru-RU" b="0" i="0" dirty="0">
                <a:effectLst/>
                <a:latin typeface="Times New Roman" panose="02020603050405020304" pitchFamily="18" charset="0"/>
                <a:cs typeface="Times New Roman" panose="02020603050405020304" pitchFamily="18" charset="0"/>
              </a:rPr>
              <a:t>Создает понятные отчеты </a:t>
            </a:r>
          </a:p>
        </p:txBody>
      </p:sp>
      <p:sp>
        <p:nvSpPr>
          <p:cNvPr id="3" name="Прямоугольник 2">
            <a:extLst>
              <a:ext uri="{FF2B5EF4-FFF2-40B4-BE49-F238E27FC236}">
                <a16:creationId xmlns:a16="http://schemas.microsoft.com/office/drawing/2014/main" id="{71E0A80A-2738-042B-2D8E-0A1B27140777}"/>
              </a:ext>
            </a:extLst>
          </p:cNvPr>
          <p:cNvSpPr/>
          <p:nvPr/>
        </p:nvSpPr>
        <p:spPr>
          <a:xfrm>
            <a:off x="0" y="119354"/>
            <a:ext cx="4790114" cy="1477328"/>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Аналитик данных – хранители тайных знаний</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a:p>
            <a:r>
              <a:rPr lang="ru-RU" dirty="0">
                <a:latin typeface="Times New Roman" panose="02020603050405020304" pitchFamily="18" charset="0"/>
                <a:cs typeface="Times New Roman" panose="02020603050405020304" pitchFamily="18" charset="0"/>
              </a:rPr>
              <a:t>Основа работы аналитика данных</a:t>
            </a:r>
          </a:p>
          <a:p>
            <a:pPr marL="285750" indent="-285750">
              <a:buFont typeface="Arial" panose="020B0604020202020204" pitchFamily="34" charset="0"/>
              <a:buChar char="•"/>
            </a:pPr>
            <a:r>
              <a:rPr lang="ru-RU" dirty="0" err="1">
                <a:latin typeface="Times New Roman" panose="02020603050405020304" pitchFamily="18" charset="0"/>
                <a:cs typeface="Times New Roman" panose="02020603050405020304" pitchFamily="18" charset="0"/>
              </a:rPr>
              <a:t>мат.анализ</a:t>
            </a:r>
            <a:r>
              <a:rPr lang="ru-RU" dirty="0">
                <a:latin typeface="Times New Roman" panose="02020603050405020304" pitchFamily="18" charset="0"/>
                <a:cs typeface="Times New Roman" panose="02020603050405020304" pitchFamily="18" charset="0"/>
              </a:rPr>
              <a:t>, статистика, работа с данными.</a:t>
            </a:r>
            <a:endParaRPr lang="ru-RU" dirty="0"/>
          </a:p>
        </p:txBody>
      </p:sp>
    </p:spTree>
    <p:extLst>
      <p:ext uri="{BB962C8B-B14F-4D97-AF65-F5344CB8AC3E}">
        <p14:creationId xmlns:p14="http://schemas.microsoft.com/office/powerpoint/2010/main" val="425470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arn(outVertical)">
                                      <p:cBhvr>
                                        <p:cTn id="7" dur="500"/>
                                        <p:tgtEl>
                                          <p:spTgt spid="614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52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8DE074E-7CF0-9B02-A1A2-5549A1D85040}"/>
              </a:ext>
            </a:extLst>
          </p:cNvPr>
          <p:cNvSpPr/>
          <p:nvPr/>
        </p:nvSpPr>
        <p:spPr>
          <a:xfrm>
            <a:off x="-120243" y="2120965"/>
            <a:ext cx="12203185" cy="830997"/>
          </a:xfrm>
          <a:prstGeom prst="rect">
            <a:avLst/>
          </a:prstGeom>
        </p:spPr>
        <p:txBody>
          <a:bodyPr wrap="square">
            <a:spAutoFit/>
          </a:bodyPr>
          <a:lstStyle/>
          <a:p>
            <a:pPr algn="ctr"/>
            <a:r>
              <a:rPr lang="ru-RU" sz="2400" b="0" i="0" dirty="0">
                <a:effectLst/>
                <a:latin typeface="Times New Roman" panose="02020603050405020304" pitchFamily="18" charset="0"/>
                <a:cs typeface="Times New Roman" panose="02020603050405020304" pitchFamily="18" charset="0"/>
              </a:rPr>
              <a:t>Ответьте на вопросы на карточках — определите, соответствуют ли действительности следующие утверждения:</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08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AD43134-5CD7-473A-BAE7-D673BEC451BC}"/>
              </a:ext>
            </a:extLst>
          </p:cNvPr>
          <p:cNvSpPr/>
          <p:nvPr/>
        </p:nvSpPr>
        <p:spPr>
          <a:xfrm>
            <a:off x="3081555" y="710695"/>
            <a:ext cx="6028889" cy="1569660"/>
          </a:xfrm>
          <a:prstGeom prst="rect">
            <a:avLst/>
          </a:prstGeom>
        </p:spPr>
        <p:txBody>
          <a:bodyPr wrap="square">
            <a:spAutoFit/>
          </a:bodyPr>
          <a:lstStyle/>
          <a:p>
            <a:pPr algn="ctr"/>
            <a:r>
              <a:rPr lang="ru-RU" sz="2400" b="1" i="0" dirty="0">
                <a:effectLst/>
                <a:latin typeface="Times New Roman" panose="02020603050405020304" pitchFamily="18" charset="0"/>
                <a:cs typeface="Times New Roman" panose="02020603050405020304" pitchFamily="18" charset="0"/>
              </a:rPr>
              <a:t>На старте проекта получением информации от заказчика и фиксацией договоренностей занимается аналитик данных</a:t>
            </a:r>
            <a:endParaRPr lang="ru-RU" sz="2400" dirty="0">
              <a:latin typeface="Times New Roman" panose="02020603050405020304" pitchFamily="18" charset="0"/>
              <a:cs typeface="Times New Roman" panose="02020603050405020304" pitchFamily="18" charset="0"/>
            </a:endParaRPr>
          </a:p>
        </p:txBody>
      </p:sp>
      <p:sp>
        <p:nvSpPr>
          <p:cNvPr id="3" name="Прямоугольник 2">
            <a:hlinkClick r:id="rId2" action="ppaction://hlinksldjump"/>
            <a:extLst>
              <a:ext uri="{FF2B5EF4-FFF2-40B4-BE49-F238E27FC236}">
                <a16:creationId xmlns:a16="http://schemas.microsoft.com/office/drawing/2014/main" id="{73E9BFB7-8711-41E6-A523-68D5B416E0E7}"/>
              </a:ext>
            </a:extLst>
          </p:cNvPr>
          <p:cNvSpPr/>
          <p:nvPr/>
        </p:nvSpPr>
        <p:spPr>
          <a:xfrm>
            <a:off x="1728133" y="5276675"/>
            <a:ext cx="1912690" cy="1082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ysClr val="windowText" lastClr="000000"/>
                </a:solidFill>
                <a:latin typeface="Times New Roman" panose="02020603050405020304" pitchFamily="18" charset="0"/>
                <a:cs typeface="Times New Roman" panose="02020603050405020304" pitchFamily="18" charset="0"/>
              </a:rPr>
              <a:t>Правда</a:t>
            </a:r>
          </a:p>
        </p:txBody>
      </p:sp>
      <p:sp>
        <p:nvSpPr>
          <p:cNvPr id="5" name="Прямоугольник 4">
            <a:hlinkClick r:id="rId3" action="ppaction://hlinksldjump"/>
            <a:extLst>
              <a:ext uri="{FF2B5EF4-FFF2-40B4-BE49-F238E27FC236}">
                <a16:creationId xmlns:a16="http://schemas.microsoft.com/office/drawing/2014/main" id="{67F03702-454F-4909-8B1C-44EE9C7A9EA0}"/>
              </a:ext>
            </a:extLst>
          </p:cNvPr>
          <p:cNvSpPr/>
          <p:nvPr/>
        </p:nvSpPr>
        <p:spPr>
          <a:xfrm>
            <a:off x="9222296" y="5276675"/>
            <a:ext cx="1912690" cy="1082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ysClr val="windowText" lastClr="000000"/>
                </a:solidFill>
                <a:latin typeface="Times New Roman" panose="02020603050405020304" pitchFamily="18" charset="0"/>
                <a:cs typeface="Times New Roman" panose="02020603050405020304" pitchFamily="18" charset="0"/>
              </a:rPr>
              <a:t>Ложь</a:t>
            </a:r>
          </a:p>
        </p:txBody>
      </p:sp>
    </p:spTree>
    <p:extLst>
      <p:ext uri="{BB962C8B-B14F-4D97-AF65-F5344CB8AC3E}">
        <p14:creationId xmlns:p14="http://schemas.microsoft.com/office/powerpoint/2010/main" val="1763755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E3CA887-2001-44DC-BA00-0B3C4E9A4C2C}"/>
              </a:ext>
            </a:extLst>
          </p:cNvPr>
          <p:cNvSpPr/>
          <p:nvPr/>
        </p:nvSpPr>
        <p:spPr>
          <a:xfrm>
            <a:off x="3148667" y="941475"/>
            <a:ext cx="6096000" cy="1384995"/>
          </a:xfrm>
          <a:prstGeom prst="rect">
            <a:avLst/>
          </a:prstGeom>
        </p:spPr>
        <p:txBody>
          <a:bodyPr>
            <a:spAutoFit/>
          </a:bodyPr>
          <a:lstStyle/>
          <a:p>
            <a:pPr algn="ctr"/>
            <a:r>
              <a:rPr lang="ru-RU" sz="2800" b="0" i="1" dirty="0">
                <a:solidFill>
                  <a:srgbClr val="ED3545"/>
                </a:solidFill>
                <a:effectLst/>
                <a:latin typeface="Times New Roman" panose="02020603050405020304" pitchFamily="18" charset="0"/>
                <a:cs typeface="Times New Roman" panose="02020603050405020304" pitchFamily="18" charset="0"/>
              </a:rPr>
              <a:t>Вы ошиблись</a:t>
            </a:r>
            <a:br>
              <a:rPr lang="ru-RU" sz="2800" dirty="0">
                <a:latin typeface="Times New Roman" panose="02020603050405020304" pitchFamily="18" charset="0"/>
                <a:cs typeface="Times New Roman" panose="02020603050405020304" pitchFamily="18" charset="0"/>
              </a:rPr>
            </a:br>
            <a:r>
              <a:rPr lang="ru-RU" sz="2800" b="0" i="1" dirty="0">
                <a:solidFill>
                  <a:srgbClr val="000000"/>
                </a:solidFill>
                <a:effectLst/>
                <a:latin typeface="Times New Roman" panose="02020603050405020304" pitchFamily="18" charset="0"/>
                <a:cs typeface="Times New Roman" panose="02020603050405020304" pitchFamily="18" charset="0"/>
              </a:rPr>
              <a:t>Это задача не аналитика данных, а бизнес-аналитика</a:t>
            </a:r>
            <a:endParaRPr lang="ru-RU" sz="2800" dirty="0">
              <a:latin typeface="Times New Roman" panose="02020603050405020304" pitchFamily="18" charset="0"/>
              <a:cs typeface="Times New Roman" panose="02020603050405020304" pitchFamily="18" charset="0"/>
            </a:endParaRPr>
          </a:p>
        </p:txBody>
      </p:sp>
      <p:sp>
        <p:nvSpPr>
          <p:cNvPr id="3" name="Прямоугольник 2">
            <a:hlinkClick r:id="rId2" action="ppaction://hlinksldjump"/>
            <a:extLst>
              <a:ext uri="{FF2B5EF4-FFF2-40B4-BE49-F238E27FC236}">
                <a16:creationId xmlns:a16="http://schemas.microsoft.com/office/drawing/2014/main" id="{3D981250-3F15-467D-9183-63D3985DC74D}"/>
              </a:ext>
            </a:extLst>
          </p:cNvPr>
          <p:cNvSpPr/>
          <p:nvPr/>
        </p:nvSpPr>
        <p:spPr>
          <a:xfrm>
            <a:off x="5107496" y="5195072"/>
            <a:ext cx="2329344" cy="1082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ysClr val="windowText" lastClr="000000"/>
                </a:solidFill>
                <a:latin typeface="Times New Roman" panose="02020603050405020304" pitchFamily="18" charset="0"/>
                <a:cs typeface="Times New Roman" panose="02020603050405020304" pitchFamily="18" charset="0"/>
              </a:rPr>
              <a:t>Следующий вопрос</a:t>
            </a:r>
          </a:p>
        </p:txBody>
      </p:sp>
    </p:spTree>
    <p:extLst>
      <p:ext uri="{BB962C8B-B14F-4D97-AF65-F5344CB8AC3E}">
        <p14:creationId xmlns:p14="http://schemas.microsoft.com/office/powerpoint/2010/main" val="302768127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1082C62-3CCB-439A-BCDB-48AA010258CF}">
  <we:reference id="wa200005566" version="3.0.0.2" store="ru-RU"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213</TotalTime>
  <Words>815</Words>
  <Application>Microsoft Office PowerPoint</Application>
  <PresentationFormat>Широкоэкранный</PresentationFormat>
  <Paragraphs>92</Paragraphs>
  <Slides>18</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18</vt:i4>
      </vt:variant>
    </vt:vector>
  </HeadingPairs>
  <TitlesOfParts>
    <vt:vector size="23" baseType="lpstr">
      <vt:lpstr>Arial</vt:lpstr>
      <vt:lpstr>Calibri</vt:lpstr>
      <vt:lpstr>Calibri Light</vt:lpstr>
      <vt:lpstr>Times New Roman</vt:lpstr>
      <vt:lpstr>Тема Office</vt:lpstr>
      <vt:lpstr>Бизнес аналитик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Администратор</dc:creator>
  <cp:lastModifiedBy>Беломытцев Gleb</cp:lastModifiedBy>
  <cp:revision>15</cp:revision>
  <dcterms:created xsi:type="dcterms:W3CDTF">2024-02-01T06:49:29Z</dcterms:created>
  <dcterms:modified xsi:type="dcterms:W3CDTF">2024-02-07T17:20:20Z</dcterms:modified>
</cp:coreProperties>
</file>